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5" r:id="rId3"/>
    <p:sldId id="258" r:id="rId4"/>
    <p:sldId id="260" r:id="rId5"/>
    <p:sldId id="261" r:id="rId6"/>
    <p:sldId id="264" r:id="rId7"/>
    <p:sldId id="269" r:id="rId8"/>
    <p:sldId id="263" r:id="rId9"/>
    <p:sldId id="266" r:id="rId10"/>
    <p:sldId id="270" r:id="rId11"/>
    <p:sldId id="262"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603" autoAdjust="0"/>
    <p:restoredTop sz="86323" autoAdjust="0"/>
  </p:normalViewPr>
  <p:slideViewPr>
    <p:cSldViewPr>
      <p:cViewPr varScale="1">
        <p:scale>
          <a:sx n="116" d="100"/>
          <a:sy n="116" d="100"/>
        </p:scale>
        <p:origin x="-1494" y="-114"/>
      </p:cViewPr>
      <p:guideLst>
        <p:guide orient="horz" pos="2160"/>
        <p:guide pos="2880"/>
      </p:guideLst>
    </p:cSldViewPr>
  </p:slideViewPr>
  <p:outlineViewPr>
    <p:cViewPr>
      <p:scale>
        <a:sx n="33" d="100"/>
        <a:sy n="33" d="100"/>
      </p:scale>
      <p:origin x="258"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83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C814B6-C39E-4D4C-82A2-6134782BF6B5}" type="datetimeFigureOut">
              <a:rPr lang="ru-RU" smtClean="0"/>
              <a:pPr/>
              <a:t>06.03.2025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48A5DB-72BE-4DC0-8816-439AFB575227}" type="slidenum">
              <a:rPr lang="ru-RU" smtClean="0"/>
              <a:pPr/>
              <a:t>‹#›</a:t>
            </a:fld>
            <a:endParaRPr lang="ru-RU"/>
          </a:p>
        </p:txBody>
      </p:sp>
    </p:spTree>
    <p:extLst>
      <p:ext uri="{BB962C8B-B14F-4D97-AF65-F5344CB8AC3E}">
        <p14:creationId xmlns="" xmlns:p14="http://schemas.microsoft.com/office/powerpoint/2010/main" val="3938678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048A5DB-72BE-4DC0-8816-439AFB575227}" type="slidenum">
              <a:rPr lang="ru-RU" smtClean="0"/>
              <a:pPr/>
              <a:t>1</a:t>
            </a:fld>
            <a:endParaRPr lang="ru-RU"/>
          </a:p>
        </p:txBody>
      </p:sp>
    </p:spTree>
    <p:extLst>
      <p:ext uri="{BB962C8B-B14F-4D97-AF65-F5344CB8AC3E}">
        <p14:creationId xmlns="" xmlns:p14="http://schemas.microsoft.com/office/powerpoint/2010/main" val="4029612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06.03.2025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06.03.2025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3" name="Прямоугольник 2"/>
          <p:cNvSpPr/>
          <p:nvPr/>
        </p:nvSpPr>
        <p:spPr>
          <a:xfrm>
            <a:off x="214282" y="1714487"/>
            <a:ext cx="8304760" cy="212365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Мастер-класс </a:t>
            </a:r>
          </a:p>
          <a:p>
            <a:pPr algn="ctr"/>
            <a:r>
              <a:rPr lang="ru-RU"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«Сенсорные пакеты»</a:t>
            </a:r>
            <a:endParaRPr lang="ru-RU" sz="6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TextBox 3"/>
          <p:cNvSpPr txBox="1"/>
          <p:nvPr/>
        </p:nvSpPr>
        <p:spPr>
          <a:xfrm>
            <a:off x="1000100" y="4643446"/>
            <a:ext cx="7929618" cy="1815882"/>
          </a:xfrm>
          <a:prstGeom prst="rect">
            <a:avLst/>
          </a:prstGeom>
          <a:noFill/>
        </p:spPr>
        <p:txBody>
          <a:bodyPr wrap="square" rtlCol="0">
            <a:spAutoFit/>
          </a:bodyPr>
          <a:lstStyle/>
          <a:p>
            <a:pPr algn="ctr"/>
            <a:r>
              <a:rPr lang="ru-RU" sz="2800" dirty="0" smtClean="0">
                <a:latin typeface="Times New Roman" panose="02020603050405020304" pitchFamily="18" charset="0"/>
                <a:cs typeface="Times New Roman" panose="02020603050405020304" pitchFamily="18" charset="0"/>
              </a:rPr>
              <a:t>                  Выполнила воспитатель: </a:t>
            </a:r>
          </a:p>
          <a:p>
            <a:pPr algn="ct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Сусекова</a:t>
            </a:r>
            <a:r>
              <a:rPr lang="ru-RU" sz="2800" dirty="0" smtClean="0">
                <a:latin typeface="Times New Roman" panose="02020603050405020304" pitchFamily="18" charset="0"/>
                <a:cs typeface="Times New Roman" panose="02020603050405020304" pitchFamily="18" charset="0"/>
              </a:rPr>
              <a:t> Н.С.</a:t>
            </a:r>
          </a:p>
          <a:p>
            <a:endParaRPr lang="ru-RU"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                      </a:t>
            </a:r>
            <a:endParaRPr lang="ru-RU" sz="28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928662" y="357166"/>
            <a:ext cx="7358114" cy="1323439"/>
          </a:xfrm>
          <a:prstGeom prst="rect">
            <a:avLst/>
          </a:prstGeom>
        </p:spPr>
        <p:txBody>
          <a:bodyPr wrap="square">
            <a:spAutoFit/>
          </a:bodyPr>
          <a:lstStyle/>
          <a:p>
            <a:pPr algn="ctr"/>
            <a:endParaRPr lang="ru-RU" sz="2000" b="1" dirty="0" smtClean="0">
              <a:solidFill>
                <a:prstClr val="black"/>
              </a:solidFill>
              <a:latin typeface="Times New Roman" panose="02020603050405020304" pitchFamily="18" charset="0"/>
              <a:ea typeface="+mj-ea"/>
              <a:cs typeface="Times New Roman" panose="02020603050405020304" pitchFamily="18" charset="0"/>
            </a:endParaRPr>
          </a:p>
          <a:p>
            <a:pPr algn="ctr"/>
            <a:r>
              <a:rPr lang="ru-RU" sz="2000" b="1" dirty="0" smtClean="0">
                <a:solidFill>
                  <a:prstClr val="black"/>
                </a:solidFill>
                <a:latin typeface="Times New Roman" panose="02020603050405020304" pitchFamily="18" charset="0"/>
                <a:ea typeface="+mj-ea"/>
                <a:cs typeface="Times New Roman" panose="02020603050405020304" pitchFamily="18" charset="0"/>
              </a:rPr>
              <a:t>Муниципальное автономное </a:t>
            </a:r>
            <a:r>
              <a:rPr lang="ru-RU" sz="2000" b="1" dirty="0">
                <a:solidFill>
                  <a:prstClr val="black"/>
                </a:solidFill>
                <a:latin typeface="Times New Roman" panose="02020603050405020304" pitchFamily="18" charset="0"/>
                <a:ea typeface="+mj-ea"/>
                <a:cs typeface="Times New Roman" panose="02020603050405020304" pitchFamily="18" charset="0"/>
              </a:rPr>
              <a:t>дошкольное образовательное учреждение </a:t>
            </a:r>
            <a:r>
              <a:rPr lang="ru-RU" sz="2000" b="1" dirty="0" smtClean="0">
                <a:solidFill>
                  <a:prstClr val="black"/>
                </a:solidFill>
                <a:latin typeface="Times New Roman" panose="02020603050405020304" pitchFamily="18" charset="0"/>
                <a:ea typeface="+mj-ea"/>
                <a:cs typeface="Times New Roman" panose="02020603050405020304" pitchFamily="18" charset="0"/>
              </a:rPr>
              <a:t>детский сад №19  Кировградского </a:t>
            </a:r>
            <a:r>
              <a:rPr lang="ru-RU" sz="2000" b="1" dirty="0">
                <a:solidFill>
                  <a:prstClr val="black"/>
                </a:solidFill>
                <a:latin typeface="Times New Roman" panose="02020603050405020304" pitchFamily="18" charset="0"/>
                <a:ea typeface="+mj-ea"/>
                <a:cs typeface="Times New Roman" panose="02020603050405020304" pitchFamily="18" charset="0"/>
              </a:rPr>
              <a:t>муниципального </a:t>
            </a:r>
            <a:r>
              <a:rPr lang="ru-RU" sz="2000" b="1" dirty="0" smtClean="0">
                <a:solidFill>
                  <a:prstClr val="black"/>
                </a:solidFill>
                <a:latin typeface="Times New Roman" panose="02020603050405020304" pitchFamily="18" charset="0"/>
                <a:ea typeface="+mj-ea"/>
                <a:cs typeface="Times New Roman" panose="02020603050405020304" pitchFamily="18" charset="0"/>
              </a:rPr>
              <a:t>округа</a:t>
            </a:r>
            <a:endParaRPr lang="ru-RU" b="1" dirty="0"/>
          </a:p>
        </p:txBody>
      </p:sp>
    </p:spTree>
    <p:extLst>
      <p:ext uri="{BB962C8B-B14F-4D97-AF65-F5344CB8AC3E}">
        <p14:creationId xmlns="" xmlns:p14="http://schemas.microsoft.com/office/powerpoint/2010/main" val="3409747530"/>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2571736" y="214290"/>
            <a:ext cx="35719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111111"/>
                </a:solidFill>
                <a:effectLst/>
                <a:latin typeface="Calibri" pitchFamily="34"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Рисунок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9144000" cy="6858000"/>
          </a:xfrm>
          <a:prstGeom prst="rect">
            <a:avLst/>
          </a:prstGeom>
        </p:spPr>
      </p:pic>
      <p:pic>
        <p:nvPicPr>
          <p:cNvPr id="7" name="Рисунок 6" descr="IMG_20190522_153716.jpg"/>
          <p:cNvPicPr>
            <a:picLocks noChangeAspect="1"/>
          </p:cNvPicPr>
          <p:nvPr/>
        </p:nvPicPr>
        <p:blipFill>
          <a:blip r:embed="rId3" cstate="print"/>
          <a:stretch>
            <a:fillRect/>
          </a:stretch>
        </p:blipFill>
        <p:spPr>
          <a:xfrm>
            <a:off x="2571736" y="428604"/>
            <a:ext cx="3646888" cy="2737797"/>
          </a:xfrm>
          <a:prstGeom prst="roundRect">
            <a:avLst>
              <a:gd name="adj" fmla="val 4167"/>
            </a:avLst>
          </a:prstGeom>
          <a:solidFill>
            <a:srgbClr val="FFFFFF"/>
          </a:solidFill>
          <a:ln w="76200" cap="sq">
            <a:solidFill>
              <a:srgbClr val="00B050"/>
            </a:solidFill>
            <a:miter lim="800000"/>
          </a:ln>
          <a:effectLst/>
        </p:spPr>
      </p:pic>
      <p:pic>
        <p:nvPicPr>
          <p:cNvPr id="8" name="Рисунок 7" descr="IMG_20190522_153657.jpg"/>
          <p:cNvPicPr>
            <a:picLocks noChangeAspect="1"/>
          </p:cNvPicPr>
          <p:nvPr/>
        </p:nvPicPr>
        <p:blipFill>
          <a:blip r:embed="rId4" cstate="print"/>
          <a:stretch>
            <a:fillRect/>
          </a:stretch>
        </p:blipFill>
        <p:spPr>
          <a:xfrm rot="21237168">
            <a:off x="624224" y="3671514"/>
            <a:ext cx="3381804" cy="2536353"/>
          </a:xfrm>
          <a:prstGeom prst="roundRect">
            <a:avLst>
              <a:gd name="adj" fmla="val 4167"/>
            </a:avLst>
          </a:prstGeom>
          <a:solidFill>
            <a:srgbClr val="FFFFFF"/>
          </a:solidFill>
          <a:ln w="76200" cap="sq">
            <a:solidFill>
              <a:srgbClr val="00B050"/>
            </a:solidFill>
            <a:miter lim="800000"/>
          </a:ln>
          <a:effectLst/>
          <a:scene3d>
            <a:camera prst="orthographicFront"/>
            <a:lightRig rig="threePt" dir="t">
              <a:rot lat="0" lon="0" rev="2700000"/>
            </a:lightRig>
          </a:scene3d>
          <a:sp3d contourW="6350">
            <a:bevelT h="38100"/>
            <a:contourClr>
              <a:srgbClr val="C0C0C0"/>
            </a:contourClr>
          </a:sp3d>
        </p:spPr>
      </p:pic>
      <p:pic>
        <p:nvPicPr>
          <p:cNvPr id="9" name="Рисунок 8" descr="IMG_20190522_154321.jpg"/>
          <p:cNvPicPr>
            <a:picLocks noChangeAspect="1"/>
          </p:cNvPicPr>
          <p:nvPr/>
        </p:nvPicPr>
        <p:blipFill>
          <a:blip r:embed="rId5" cstate="print"/>
          <a:stretch>
            <a:fillRect/>
          </a:stretch>
        </p:blipFill>
        <p:spPr>
          <a:xfrm rot="398548">
            <a:off x="4855214" y="3694511"/>
            <a:ext cx="3508169" cy="2630040"/>
          </a:xfrm>
          <a:prstGeom prst="roundRect">
            <a:avLst>
              <a:gd name="adj" fmla="val 10517"/>
            </a:avLst>
          </a:prstGeom>
          <a:solidFill>
            <a:srgbClr val="FFFFFF"/>
          </a:solidFill>
          <a:ln w="76200" cap="sq">
            <a:solidFill>
              <a:srgbClr val="00B050"/>
            </a:solidFill>
            <a:miter lim="800000"/>
          </a:ln>
          <a:effectLst/>
          <a:scene3d>
            <a:camera prst="orthographicFront"/>
            <a:lightRig rig="threePt" dir="t">
              <a:rot lat="0" lon="0" rev="2700000"/>
            </a:lightRig>
          </a:scene3d>
          <a:sp3d contourW="6350">
            <a:bevelT h="38100"/>
            <a:contourClr>
              <a:srgbClr val="C0C0C0"/>
            </a:contourClr>
          </a:sp3d>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7999"/>
          </a:xfrm>
          <a:prstGeom prst="rect">
            <a:avLst/>
          </a:prstGeom>
        </p:spPr>
      </p:pic>
      <p:sp>
        <p:nvSpPr>
          <p:cNvPr id="3" name="Прямоугольник 2"/>
          <p:cNvSpPr/>
          <p:nvPr/>
        </p:nvSpPr>
        <p:spPr>
          <a:xfrm>
            <a:off x="899592" y="748143"/>
            <a:ext cx="7344816" cy="954107"/>
          </a:xfrm>
          <a:prstGeom prst="rect">
            <a:avLst/>
          </a:prstGeom>
        </p:spPr>
        <p:txBody>
          <a:bodyPr wrap="square">
            <a:spAutoFit/>
          </a:bodyPr>
          <a:lstStyle/>
          <a:p>
            <a:r>
              <a:rPr lang="ru-RU" sz="2000" i="1" dirty="0" smtClean="0">
                <a:latin typeface="Times New Roman" panose="02020603050405020304" pitchFamily="18" charset="0"/>
                <a:cs typeface="Times New Roman" panose="02020603050405020304" pitchFamily="18" charset="0"/>
              </a:rPr>
              <a:t> </a:t>
            </a:r>
            <a:endParaRPr lang="ru-RU" sz="2000" i="1" dirty="0">
              <a:solidFill>
                <a:srgbClr val="FF0000"/>
              </a:solidFill>
              <a:latin typeface="Times New Roman" panose="02020603050405020304" pitchFamily="18" charset="0"/>
              <a:cs typeface="Times New Roman" panose="02020603050405020304" pitchFamily="18" charset="0"/>
            </a:endParaRPr>
          </a:p>
          <a:p>
            <a:r>
              <a:rPr lang="ru-RU" i="1" dirty="0"/>
              <a:t/>
            </a:r>
            <a:br>
              <a:rPr lang="ru-RU" i="1" dirty="0"/>
            </a:br>
            <a:endParaRPr lang="ru-RU" i="1" dirty="0"/>
          </a:p>
        </p:txBody>
      </p:sp>
      <p:sp>
        <p:nvSpPr>
          <p:cNvPr id="5" name="Прямоугольник 4"/>
          <p:cNvSpPr/>
          <p:nvPr/>
        </p:nvSpPr>
        <p:spPr>
          <a:xfrm>
            <a:off x="1500166" y="1857364"/>
            <a:ext cx="6072230" cy="2585323"/>
          </a:xfrm>
          <a:prstGeom prst="rect">
            <a:avLst/>
          </a:prstGeom>
          <a:noFill/>
        </p:spPr>
        <p:txBody>
          <a:bodyPr wrap="square" lIns="91440" tIns="45720" rIns="91440" bIns="45720">
            <a:spAutoFit/>
          </a:bodyPr>
          <a:lstStyle/>
          <a:p>
            <a:pPr algn="ctr"/>
            <a:endParaRPr lang="ru-RU"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endParaRPr>
          </a:p>
          <a:p>
            <a:pPr algn="ctr"/>
            <a:r>
              <a:rPr lang="ru-RU"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rPr>
              <a:t>СПАСИБО ЗА ВНИМАНИЕ!</a:t>
            </a:r>
            <a:endParaRPr lang="ru-RU"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extLst>
      <p:ext uri="{BB962C8B-B14F-4D97-AF65-F5344CB8AC3E}">
        <p14:creationId xmlns="" xmlns:p14="http://schemas.microsoft.com/office/powerpoint/2010/main" val="1600205840"/>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
            <a:ext cx="9144000" cy="6857999"/>
          </a:xfrm>
          <a:prstGeom prst="rect">
            <a:avLst/>
          </a:prstGeom>
        </p:spPr>
      </p:pic>
      <p:sp>
        <p:nvSpPr>
          <p:cNvPr id="4" name="Прямоугольник 3"/>
          <p:cNvSpPr/>
          <p:nvPr/>
        </p:nvSpPr>
        <p:spPr>
          <a:xfrm>
            <a:off x="2143108" y="332656"/>
            <a:ext cx="5548756" cy="1107996"/>
          </a:xfrm>
          <a:prstGeom prst="rect">
            <a:avLst/>
          </a:prstGeom>
          <a:noFill/>
        </p:spPr>
        <p:txBody>
          <a:bodyPr wrap="square" lIns="91440" tIns="45720" rIns="91440" bIns="45720">
            <a:spAutoFit/>
          </a:bodyPr>
          <a:lstStyle/>
          <a:p>
            <a:pPr algn="ctr"/>
            <a:r>
              <a:rPr lang="ru-RU" sz="6600" b="0" cap="none" spc="0" dirty="0" smtClean="0">
                <a:ln w="0"/>
                <a:solidFill>
                  <a:schemeClr val="accent1"/>
                </a:solidFill>
                <a:effectLst>
                  <a:outerShdw blurRad="38100" dist="25400" dir="5400000" algn="ctr" rotWithShape="0">
                    <a:srgbClr val="6E747A">
                      <a:alpha val="43000"/>
                    </a:srgbClr>
                  </a:outerShdw>
                </a:effectLst>
              </a:rPr>
              <a:t>Актуальность</a:t>
            </a:r>
            <a:endParaRPr lang="ru-RU" sz="6600" b="0" cap="none" spc="0" dirty="0">
              <a:ln w="0"/>
              <a:solidFill>
                <a:schemeClr val="accent1"/>
              </a:solidFill>
              <a:effectLst>
                <a:outerShdw blurRad="38100" dist="25400" dir="5400000" algn="ctr" rotWithShape="0">
                  <a:srgbClr val="6E747A">
                    <a:alpha val="43000"/>
                  </a:srgbClr>
                </a:outerShdw>
              </a:effectLst>
            </a:endParaRPr>
          </a:p>
        </p:txBody>
      </p:sp>
      <p:sp>
        <p:nvSpPr>
          <p:cNvPr id="7" name="TextBox 6"/>
          <p:cNvSpPr txBox="1"/>
          <p:nvPr/>
        </p:nvSpPr>
        <p:spPr>
          <a:xfrm>
            <a:off x="1043608" y="1588642"/>
            <a:ext cx="7056784" cy="3693319"/>
          </a:xfrm>
          <a:prstGeom prst="rect">
            <a:avLst/>
          </a:prstGeom>
          <a:noFill/>
        </p:spPr>
        <p:txBody>
          <a:bodyPr wrap="square" rtlCol="0">
            <a:spAutoFit/>
          </a:bodyPr>
          <a:lstStyle/>
          <a:p>
            <a:pPr algn="just"/>
            <a:r>
              <a:rPr lang="ru-RU" sz="2400" dirty="0" smtClean="0">
                <a:latin typeface="Times New Roman" panose="02020603050405020304" pitchFamily="18" charset="0"/>
                <a:cs typeface="Times New Roman" panose="02020603050405020304" pitchFamily="18" charset="0"/>
              </a:rPr>
              <a:t>      Для познания окружающего мира детям помогает сенсорное </a:t>
            </a:r>
            <a:r>
              <a:rPr lang="ru-RU" sz="2400" dirty="0">
                <a:latin typeface="Times New Roman" panose="02020603050405020304" pitchFamily="18" charset="0"/>
                <a:cs typeface="Times New Roman" panose="02020603050405020304" pitchFamily="18" charset="0"/>
              </a:rPr>
              <a:t>восприятие. </a:t>
            </a:r>
            <a:endParaRPr lang="ru-RU" sz="2400" dirty="0" smtClean="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     Интенсивное </a:t>
            </a:r>
            <a:r>
              <a:rPr lang="ru-RU" sz="2400" dirty="0">
                <a:latin typeface="Times New Roman" panose="02020603050405020304" pitchFamily="18" charset="0"/>
                <a:cs typeface="Times New Roman" panose="02020603050405020304" pitchFamily="18" charset="0"/>
              </a:rPr>
              <a:t>развитие сенсорных систем происходит в первые 3 года жизни. Это период, когда ребенок познает мир через </a:t>
            </a:r>
            <a:r>
              <a:rPr lang="ru-RU" sz="2400" dirty="0" smtClean="0">
                <a:latin typeface="Times New Roman" panose="02020603050405020304" pitchFamily="18" charset="0"/>
                <a:cs typeface="Times New Roman" panose="02020603050405020304" pitchFamily="18" charset="0"/>
              </a:rPr>
              <a:t>ощущения.</a:t>
            </a:r>
          </a:p>
          <a:p>
            <a:pPr algn="just"/>
            <a:r>
              <a:rPr lang="ru-RU" sz="2400" dirty="0" smtClean="0">
                <a:latin typeface="Times New Roman" panose="02020603050405020304" pitchFamily="18" charset="0"/>
                <a:cs typeface="Times New Roman" panose="02020603050405020304" pitchFamily="18" charset="0"/>
              </a:rPr>
              <a:t>      Благодаря играм с сенсорными пакетами дети развивают крупную и мелкую моторику, а так же внимание, любознательность, мышление, воображение и чувство осязания.</a:t>
            </a:r>
          </a:p>
          <a:p>
            <a:endParaRPr lang="ru-RU" dirty="0"/>
          </a:p>
        </p:txBody>
      </p:sp>
    </p:spTree>
    <p:extLst>
      <p:ext uri="{BB962C8B-B14F-4D97-AF65-F5344CB8AC3E}">
        <p14:creationId xmlns="" xmlns:p14="http://schemas.microsoft.com/office/powerpoint/2010/main" val="54111416"/>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
            <a:ext cx="9144000" cy="6857999"/>
          </a:xfrm>
          <a:prstGeom prst="rect">
            <a:avLst/>
          </a:prstGeom>
        </p:spPr>
      </p:pic>
      <p:sp>
        <p:nvSpPr>
          <p:cNvPr id="3" name="Прямоугольник 2"/>
          <p:cNvSpPr/>
          <p:nvPr/>
        </p:nvSpPr>
        <p:spPr>
          <a:xfrm>
            <a:off x="500034" y="1714488"/>
            <a:ext cx="8215370" cy="1815882"/>
          </a:xfrm>
          <a:prstGeom prst="rect">
            <a:avLst/>
          </a:prstGeom>
        </p:spPr>
        <p:txBody>
          <a:bodyPr wrap="square">
            <a:spAutoFit/>
          </a:bodyPr>
          <a:lstStyle/>
          <a:p>
            <a:pPr marL="285750" indent="-285750" algn="ctr"/>
            <a:r>
              <a:rPr lang="ru-RU" sz="2800" dirty="0">
                <a:solidFill>
                  <a:srgbClr val="111111"/>
                </a:solidFill>
                <a:latin typeface="Arial"/>
                <a:cs typeface="Times New Roman" panose="02020603050405020304" pitchFamily="18" charset="0"/>
              </a:rPr>
              <a:t> </a:t>
            </a:r>
            <a:r>
              <a:rPr lang="ru-RU" sz="2800" dirty="0" smtClean="0">
                <a:solidFill>
                  <a:srgbClr val="111111"/>
                </a:solidFill>
                <a:latin typeface="Arial"/>
                <a:cs typeface="Times New Roman" panose="02020603050405020304" pitchFamily="18" charset="0"/>
              </a:rPr>
              <a:t>  </a:t>
            </a:r>
            <a:r>
              <a:rPr lang="ru-RU" sz="2800" dirty="0" smtClean="0">
                <a:solidFill>
                  <a:srgbClr val="111111"/>
                </a:solidFill>
                <a:latin typeface="Times New Roman" panose="02020603050405020304" pitchFamily="18" charset="0"/>
                <a:cs typeface="Times New Roman" panose="02020603050405020304" pitchFamily="18" charset="0"/>
              </a:rPr>
              <a:t>Повышение </a:t>
            </a:r>
            <a:r>
              <a:rPr lang="ru-RU" sz="2800" dirty="0">
                <a:solidFill>
                  <a:srgbClr val="111111"/>
                </a:solidFill>
                <a:latin typeface="Times New Roman" panose="02020603050405020304" pitchFamily="18" charset="0"/>
                <a:cs typeface="Times New Roman" panose="02020603050405020304" pitchFamily="18" charset="0"/>
              </a:rPr>
              <a:t>профессионального </a:t>
            </a:r>
            <a:r>
              <a:rPr lang="ru-RU" sz="2800" b="1" dirty="0">
                <a:solidFill>
                  <a:srgbClr val="111111"/>
                </a:solidFill>
                <a:latin typeface="Times New Roman" panose="02020603050405020304" pitchFamily="18" charset="0"/>
                <a:cs typeface="Times New Roman" panose="02020603050405020304" pitchFamily="18" charset="0"/>
              </a:rPr>
              <a:t>мастерства педагогов</a:t>
            </a:r>
            <a:r>
              <a:rPr lang="ru-RU" sz="2800" dirty="0">
                <a:solidFill>
                  <a:srgbClr val="111111"/>
                </a:solidFill>
                <a:latin typeface="Times New Roman" panose="02020603050405020304" pitchFamily="18" charset="0"/>
                <a:cs typeface="Times New Roman" panose="02020603050405020304" pitchFamily="18" charset="0"/>
              </a:rPr>
              <a:t> в </a:t>
            </a:r>
            <a:r>
              <a:rPr lang="ru-RU" sz="2800" dirty="0" smtClean="0">
                <a:solidFill>
                  <a:srgbClr val="111111"/>
                </a:solidFill>
                <a:latin typeface="Times New Roman" panose="02020603050405020304" pitchFamily="18" charset="0"/>
                <a:cs typeface="Times New Roman" panose="02020603050405020304" pitchFamily="18" charset="0"/>
              </a:rPr>
              <a:t>процессе активного</a:t>
            </a:r>
            <a:r>
              <a:rPr lang="ru-RU" sz="2800" dirty="0">
                <a:solidFill>
                  <a:srgbClr val="111111"/>
                </a:solidFill>
                <a:latin typeface="Times New Roman" panose="02020603050405020304" pitchFamily="18" charset="0"/>
                <a:cs typeface="Times New Roman" panose="02020603050405020304" pitchFamily="18" charset="0"/>
              </a:rPr>
              <a:t> </a:t>
            </a:r>
            <a:r>
              <a:rPr lang="ru-RU" sz="2800" b="1" dirty="0">
                <a:solidFill>
                  <a:srgbClr val="111111"/>
                </a:solidFill>
                <a:latin typeface="Times New Roman" panose="02020603050405020304" pitchFamily="18" charset="0"/>
                <a:cs typeface="Times New Roman" panose="02020603050405020304" pitchFamily="18" charset="0"/>
              </a:rPr>
              <a:t>педагогического общения по освоению игровой технологии с использованием сенсорного пакета</a:t>
            </a:r>
            <a:r>
              <a:rPr lang="ru-RU" sz="2800" dirty="0">
                <a:solidFill>
                  <a:srgbClr val="111111"/>
                </a:solidFill>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977682" y="620688"/>
            <a:ext cx="2614818" cy="1107996"/>
          </a:xfrm>
          <a:prstGeom prst="rect">
            <a:avLst/>
          </a:prstGeom>
          <a:noFill/>
        </p:spPr>
        <p:txBody>
          <a:bodyPr wrap="none" lIns="91440" tIns="45720" rIns="91440" bIns="45720">
            <a:spAutoFit/>
          </a:bodyPr>
          <a:lstStyle/>
          <a:p>
            <a:pPr algn="ct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Цель:</a:t>
            </a:r>
            <a:endParaRPr lang="ru-RU"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anose="02020603050405020304" pitchFamily="18" charset="0"/>
              <a:cs typeface="Times New Roman" panose="02020603050405020304" pitchFamily="18" charset="0"/>
            </a:endParaRPr>
          </a:p>
        </p:txBody>
      </p:sp>
      <p:pic>
        <p:nvPicPr>
          <p:cNvPr id="1027" name="Picture 3" descr="C:\Users\User\Downloads\IdVQrywUgc4.jpg"/>
          <p:cNvPicPr>
            <a:picLocks noChangeAspect="1" noChangeArrowheads="1"/>
          </p:cNvPicPr>
          <p:nvPr/>
        </p:nvPicPr>
        <p:blipFill>
          <a:blip r:embed="rId3"/>
          <a:srcRect/>
          <a:stretch>
            <a:fillRect/>
          </a:stretch>
        </p:blipFill>
        <p:spPr bwMode="auto">
          <a:xfrm>
            <a:off x="2643174" y="3679194"/>
            <a:ext cx="4000528" cy="2669226"/>
          </a:xfrm>
          <a:prstGeom prst="rect">
            <a:avLst/>
          </a:prstGeom>
          <a:noFill/>
        </p:spPr>
      </p:pic>
    </p:spTree>
    <p:extLst>
      <p:ext uri="{BB962C8B-B14F-4D97-AF65-F5344CB8AC3E}">
        <p14:creationId xmlns="" xmlns:p14="http://schemas.microsoft.com/office/powerpoint/2010/main" val="1521919273"/>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3" name="Прямоугольник 2"/>
          <p:cNvSpPr/>
          <p:nvPr/>
        </p:nvSpPr>
        <p:spPr>
          <a:xfrm>
            <a:off x="1047324" y="1844824"/>
            <a:ext cx="7382328" cy="3416320"/>
          </a:xfrm>
          <a:prstGeom prst="rect">
            <a:avLst/>
          </a:prstGeom>
        </p:spPr>
        <p:txBody>
          <a:bodyPr wrap="square">
            <a:spAutoFit/>
          </a:bodyPr>
          <a:lstStyle/>
          <a:p>
            <a:pPr marL="342900" indent="-342900">
              <a:buFont typeface="Wingdings" panose="05000000000000000000" pitchFamily="2" charset="2"/>
              <a:buChar char="Ø"/>
            </a:pPr>
            <a:r>
              <a:rPr lang="ru-RU" sz="2400" dirty="0">
                <a:latin typeface="Times New Roman" panose="02020603050405020304" pitchFamily="18" charset="0"/>
                <a:cs typeface="Times New Roman" panose="02020603050405020304" pitchFamily="18" charset="0"/>
              </a:rPr>
              <a:t>Р</a:t>
            </a:r>
            <a:r>
              <a:rPr lang="ru-RU" sz="2400" dirty="0" smtClean="0">
                <a:latin typeface="Times New Roman" panose="02020603050405020304" pitchFamily="18" charset="0"/>
                <a:cs typeface="Times New Roman" panose="02020603050405020304" pitchFamily="18" charset="0"/>
              </a:rPr>
              <a:t>асширить </a:t>
            </a:r>
            <a:r>
              <a:rPr lang="ru-RU" sz="2400" dirty="0">
                <a:latin typeface="Times New Roman" panose="02020603050405020304" pitchFamily="18" charset="0"/>
                <a:cs typeface="Times New Roman" panose="02020603050405020304" pitchFamily="18" charset="0"/>
              </a:rPr>
              <a:t>знания </a:t>
            </a:r>
            <a:r>
              <a:rPr lang="ru-RU" sz="2400" b="1" dirty="0">
                <a:latin typeface="Times New Roman" panose="02020603050405020304" pitchFamily="18" charset="0"/>
                <a:cs typeface="Times New Roman" panose="02020603050405020304" pitchFamily="18" charset="0"/>
              </a:rPr>
              <a:t>педагогов о значении использования</a:t>
            </a:r>
            <a:r>
              <a:rPr lang="ru-RU" sz="2400" dirty="0">
                <a:latin typeface="Times New Roman" panose="02020603050405020304" pitchFamily="18" charset="0"/>
                <a:cs typeface="Times New Roman" panose="02020603050405020304" pitchFamily="18" charset="0"/>
              </a:rPr>
              <a:t> нетрадиционного материала для развития детей</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Ø"/>
            </a:pPr>
            <a:endParaRPr lang="ru-RU"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ru-RU" sz="2400" dirty="0">
                <a:latin typeface="Times New Roman" panose="02020603050405020304" pitchFamily="18" charset="0"/>
                <a:cs typeface="Times New Roman" panose="02020603050405020304" pitchFamily="18" charset="0"/>
              </a:rPr>
              <a:t>П</a:t>
            </a:r>
            <a:r>
              <a:rPr lang="ru-RU" sz="2400" dirty="0" smtClean="0">
                <a:latin typeface="Times New Roman" panose="02020603050405020304" pitchFamily="18" charset="0"/>
                <a:cs typeface="Times New Roman" panose="02020603050405020304" pitchFamily="18" charset="0"/>
              </a:rPr>
              <a:t>ознакомить</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педагогов с игровой технологией с использованием сенсорного пакета</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Ø"/>
            </a:pPr>
            <a:endParaRPr lang="ru-RU"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ru-RU" sz="2400" dirty="0">
                <a:latin typeface="Times New Roman" panose="02020603050405020304" pitchFamily="18" charset="0"/>
                <a:cs typeface="Times New Roman" panose="02020603050405020304" pitchFamily="18" charset="0"/>
              </a:rPr>
              <a:t>П</a:t>
            </a:r>
            <a:r>
              <a:rPr lang="ru-RU" sz="2400" dirty="0" smtClean="0">
                <a:latin typeface="Times New Roman" panose="02020603050405020304" pitchFamily="18" charset="0"/>
                <a:cs typeface="Times New Roman" panose="02020603050405020304" pitchFamily="18" charset="0"/>
              </a:rPr>
              <a:t>ознакомить </a:t>
            </a:r>
            <a:r>
              <a:rPr lang="ru-RU" sz="2400" dirty="0">
                <a:latin typeface="Times New Roman" panose="02020603050405020304" pitchFamily="18" charset="0"/>
                <a:cs typeface="Times New Roman" panose="02020603050405020304" pitchFamily="18" charset="0"/>
              </a:rPr>
              <a:t>со </a:t>
            </a:r>
            <a:r>
              <a:rPr lang="ru-RU" sz="2400" dirty="0" smtClean="0">
                <a:latin typeface="Times New Roman" panose="02020603050405020304" pitchFamily="18" charset="0"/>
                <a:cs typeface="Times New Roman" panose="02020603050405020304" pitchFamily="18" charset="0"/>
              </a:rPr>
              <a:t>способами раскрытия</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сенсорных</a:t>
            </a:r>
            <a:r>
              <a:rPr lang="ru-RU" sz="2400" dirty="0">
                <a:latin typeface="Times New Roman" panose="02020603050405020304" pitchFamily="18" charset="0"/>
                <a:cs typeface="Times New Roman" panose="02020603050405020304" pitchFamily="18" charset="0"/>
              </a:rPr>
              <a:t> и творческих </a:t>
            </a:r>
            <a:r>
              <a:rPr lang="ru-RU" sz="2400" dirty="0" smtClean="0">
                <a:latin typeface="Times New Roman" panose="02020603050405020304" pitchFamily="18" charset="0"/>
                <a:cs typeface="Times New Roman" panose="02020603050405020304" pitchFamily="18" charset="0"/>
              </a:rPr>
              <a:t>способностей у детей.</a:t>
            </a:r>
            <a:endParaRPr lang="ru-RU" sz="2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845000" y="633462"/>
            <a:ext cx="2853346" cy="1015663"/>
          </a:xfrm>
          <a:prstGeom prst="rect">
            <a:avLst/>
          </a:prstGeom>
          <a:noFill/>
        </p:spPr>
        <p:txBody>
          <a:bodyPr wrap="none" lIns="91440" tIns="45720" rIns="91440" bIns="45720">
            <a:spAutoFit/>
          </a:bodyPr>
          <a:lstStyle/>
          <a:p>
            <a:pPr algn="ctr"/>
            <a:r>
              <a:rPr lang="ru-RU" sz="6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anose="02020603050405020304" pitchFamily="18" charset="0"/>
                <a:cs typeface="Times New Roman" panose="02020603050405020304" pitchFamily="18" charset="0"/>
              </a:rPr>
              <a:t>Задачи:</a:t>
            </a:r>
            <a:endParaRPr lang="ru-RU" sz="6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743263707"/>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7999"/>
          </a:xfrm>
          <a:prstGeom prst="rect">
            <a:avLst/>
          </a:prstGeom>
        </p:spPr>
      </p:pic>
      <p:sp>
        <p:nvSpPr>
          <p:cNvPr id="3" name="Прямоугольник 2"/>
          <p:cNvSpPr/>
          <p:nvPr/>
        </p:nvSpPr>
        <p:spPr>
          <a:xfrm>
            <a:off x="500034" y="500043"/>
            <a:ext cx="8215370" cy="6124754"/>
          </a:xfrm>
          <a:prstGeom prst="rect">
            <a:avLst/>
          </a:prstGeom>
        </p:spPr>
        <p:txBody>
          <a:bodyPr wrap="square">
            <a:spAutoFit/>
          </a:bodyPr>
          <a:lstStyle/>
          <a:p>
            <a:r>
              <a:rPr lang="ru-RU" sz="2800" i="1" dirty="0">
                <a:latin typeface="Times New Roman" panose="02020603050405020304" pitchFamily="18" charset="0"/>
                <a:cs typeface="Times New Roman" panose="02020603050405020304" pitchFamily="18" charset="0"/>
              </a:rPr>
              <a:t>	</a:t>
            </a:r>
            <a:r>
              <a:rPr lang="ru-RU" sz="2800" i="1" dirty="0" smtClean="0">
                <a:latin typeface="Times New Roman" panose="02020603050405020304" pitchFamily="18" charset="0"/>
                <a:cs typeface="Times New Roman" panose="02020603050405020304" pitchFamily="18" charset="0"/>
              </a:rPr>
              <a:t>Сегодня на этом мастер классе мы познакомимся как сделать такие сенсорные пакеты и разнообразить игры с детьми на развитие мелкой моторики, мышление, память, внимание, научиться определять формы, цвета, предметы и т.д.</a:t>
            </a:r>
          </a:p>
          <a:p>
            <a:r>
              <a:rPr lang="ru-RU" sz="2800" i="1" dirty="0">
                <a:latin typeface="Times New Roman" panose="02020603050405020304" pitchFamily="18" charset="0"/>
                <a:cs typeface="Times New Roman" panose="02020603050405020304" pitchFamily="18" charset="0"/>
              </a:rPr>
              <a:t>	</a:t>
            </a:r>
            <a:r>
              <a:rPr lang="ru-RU" sz="2800" i="1" dirty="0" smtClean="0">
                <a:latin typeface="Times New Roman" panose="02020603050405020304" pitchFamily="18" charset="0"/>
                <a:cs typeface="Times New Roman" panose="02020603050405020304" pitchFamily="18" charset="0"/>
              </a:rPr>
              <a:t>Игры с сенсорным пакетом, интересны как для самых маленьких детей, так и дети постарше с удовольствием увлекутся этим занятием, даже взрослые не могут этой устоять перед этой игрой. </a:t>
            </a:r>
          </a:p>
          <a:p>
            <a:r>
              <a:rPr lang="ru-RU" sz="2800" i="1" dirty="0">
                <a:latin typeface="Times New Roman" panose="02020603050405020304" pitchFamily="18" charset="0"/>
                <a:cs typeface="Times New Roman" panose="02020603050405020304" pitchFamily="18" charset="0"/>
              </a:rPr>
              <a:t>	</a:t>
            </a:r>
            <a:r>
              <a:rPr lang="ru-RU" sz="2800" i="1" dirty="0" smtClean="0">
                <a:latin typeface="Times New Roman" panose="02020603050405020304" pitchFamily="18" charset="0"/>
                <a:cs typeface="Times New Roman" panose="02020603050405020304" pitchFamily="18" charset="0"/>
              </a:rPr>
              <a:t>И сейчас мы с вами в этом убедимся!</a:t>
            </a:r>
          </a:p>
          <a:p>
            <a:endParaRPr lang="ru-RU" sz="2800" i="1" dirty="0" smtClean="0">
              <a:latin typeface="Times New Roman" panose="02020603050405020304" pitchFamily="18" charset="0"/>
              <a:cs typeface="Times New Roman" panose="02020603050405020304" pitchFamily="18" charset="0"/>
            </a:endParaRPr>
          </a:p>
          <a:p>
            <a:r>
              <a:rPr lang="ru-RU" sz="2800" i="1" dirty="0">
                <a:latin typeface="Times New Roman" panose="02020603050405020304" pitchFamily="18" charset="0"/>
                <a:cs typeface="Times New Roman" panose="02020603050405020304" pitchFamily="18" charset="0"/>
              </a:rPr>
              <a:t>	</a:t>
            </a:r>
            <a:endParaRPr lang="ru-RU" sz="2800" i="1" dirty="0" smtClean="0">
              <a:latin typeface="Times New Roman" panose="02020603050405020304" pitchFamily="18" charset="0"/>
              <a:cs typeface="Times New Roman" panose="02020603050405020304" pitchFamily="18" charset="0"/>
            </a:endParaRPr>
          </a:p>
          <a:p>
            <a:r>
              <a:rPr lang="ru-RU" sz="2800" i="1" dirty="0" smtClean="0">
                <a:latin typeface="Times New Roman" panose="02020603050405020304" pitchFamily="18" charset="0"/>
                <a:cs typeface="Times New Roman" panose="02020603050405020304" pitchFamily="18" charset="0"/>
              </a:rPr>
              <a:t> </a:t>
            </a:r>
            <a:endParaRPr lang="ru-RU" sz="2800" i="1" dirty="0">
              <a:latin typeface="Times New Roman" panose="02020603050405020304" pitchFamily="18" charset="0"/>
              <a:cs typeface="Times New Roman" panose="02020603050405020304" pitchFamily="18" charset="0"/>
            </a:endParaRPr>
          </a:p>
          <a:p>
            <a:pPr algn="just"/>
            <a:r>
              <a:rPr lang="ru-RU" sz="2800" i="1" dirty="0" smtClean="0">
                <a:latin typeface="Times New Roman" panose="02020603050405020304" pitchFamily="18" charset="0"/>
                <a:cs typeface="Times New Roman" panose="02020603050405020304" pitchFamily="18" charset="0"/>
              </a:rPr>
              <a:t>	</a:t>
            </a:r>
            <a:endParaRPr lang="ru-RU" sz="28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36372756"/>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7999"/>
          </a:xfrm>
          <a:prstGeom prst="rect">
            <a:avLst/>
          </a:prstGeom>
        </p:spPr>
      </p:pic>
      <p:sp>
        <p:nvSpPr>
          <p:cNvPr id="3" name="Прямоугольник 2"/>
          <p:cNvSpPr/>
          <p:nvPr/>
        </p:nvSpPr>
        <p:spPr>
          <a:xfrm>
            <a:off x="208063" y="284539"/>
            <a:ext cx="8907387" cy="707886"/>
          </a:xfrm>
          <a:prstGeom prst="rect">
            <a:avLst/>
          </a:prstGeom>
          <a:noFill/>
        </p:spPr>
        <p:txBody>
          <a:bodyPr wrap="square" lIns="91440" tIns="45720" rIns="91440" bIns="45720">
            <a:spAutoFit/>
          </a:bodyPr>
          <a:lstStyle/>
          <a:p>
            <a:pPr algn="ctr"/>
            <a:r>
              <a:rPr lang="ru-RU" sz="40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itchFamily="18" charset="0"/>
                <a:cs typeface="Times New Roman" pitchFamily="18" charset="0"/>
              </a:rPr>
              <a:t>Примеры сенсорных пакетов</a:t>
            </a:r>
            <a:endParaRPr lang="ru-RU" sz="40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itchFamily="18" charset="0"/>
              <a:cs typeface="Times New Roman" pitchFamily="18" charset="0"/>
            </a:endParaRPr>
          </a:p>
        </p:txBody>
      </p:sp>
      <p:pic>
        <p:nvPicPr>
          <p:cNvPr id="4" name="Рисунок 3"/>
          <p:cNvPicPr>
            <a:picLocks noChangeAspect="1"/>
          </p:cNvPicPr>
          <p:nvPr/>
        </p:nvPicPr>
        <p:blipFill>
          <a:blip r:embed="rId3" cstate="print"/>
          <a:stretch>
            <a:fillRect/>
          </a:stretch>
        </p:blipFill>
        <p:spPr>
          <a:xfrm>
            <a:off x="500034" y="1214422"/>
            <a:ext cx="2135071" cy="2714644"/>
          </a:xfrm>
          <a:prstGeom prst="rect">
            <a:avLst/>
          </a:prstGeom>
        </p:spPr>
      </p:pic>
      <p:pic>
        <p:nvPicPr>
          <p:cNvPr id="7" name="Рисунок 6"/>
          <p:cNvPicPr>
            <a:picLocks noChangeAspect="1"/>
          </p:cNvPicPr>
          <p:nvPr/>
        </p:nvPicPr>
        <p:blipFill>
          <a:blip r:embed="rId4"/>
          <a:stretch>
            <a:fillRect/>
          </a:stretch>
        </p:blipFill>
        <p:spPr>
          <a:xfrm>
            <a:off x="2571736" y="1357298"/>
            <a:ext cx="2286016" cy="996204"/>
          </a:xfrm>
          <a:prstGeom prst="rect">
            <a:avLst/>
          </a:prstGeom>
        </p:spPr>
      </p:pic>
      <p:pic>
        <p:nvPicPr>
          <p:cNvPr id="6" name="Picture 2" descr="C:\Users\User\Downloads\a986abfc5535fd64649cefd138e2cf31.jpg"/>
          <p:cNvPicPr>
            <a:picLocks noChangeAspect="1" noChangeArrowheads="1"/>
          </p:cNvPicPr>
          <p:nvPr/>
        </p:nvPicPr>
        <p:blipFill>
          <a:blip r:embed="rId5" cstate="print"/>
          <a:srcRect/>
          <a:stretch>
            <a:fillRect/>
          </a:stretch>
        </p:blipFill>
        <p:spPr bwMode="auto">
          <a:xfrm>
            <a:off x="2428860" y="4071942"/>
            <a:ext cx="2469466" cy="1928826"/>
          </a:xfrm>
          <a:prstGeom prst="rect">
            <a:avLst/>
          </a:prstGeom>
          <a:noFill/>
        </p:spPr>
      </p:pic>
      <p:pic>
        <p:nvPicPr>
          <p:cNvPr id="8" name="Рисунок 7"/>
          <p:cNvPicPr>
            <a:picLocks noChangeAspect="1"/>
          </p:cNvPicPr>
          <p:nvPr/>
        </p:nvPicPr>
        <p:blipFill>
          <a:blip r:embed="rId6"/>
          <a:stretch>
            <a:fillRect/>
          </a:stretch>
        </p:blipFill>
        <p:spPr>
          <a:xfrm>
            <a:off x="5000628" y="4357694"/>
            <a:ext cx="2083224" cy="1174181"/>
          </a:xfrm>
          <a:prstGeom prst="rect">
            <a:avLst/>
          </a:prstGeom>
        </p:spPr>
      </p:pic>
      <p:pic>
        <p:nvPicPr>
          <p:cNvPr id="9" name="Рисунок 8"/>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929190" y="1285860"/>
            <a:ext cx="1875248" cy="22860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Прямоугольник 10"/>
          <p:cNvSpPr/>
          <p:nvPr/>
        </p:nvSpPr>
        <p:spPr>
          <a:xfrm>
            <a:off x="6786578" y="1571612"/>
            <a:ext cx="2143140" cy="1477328"/>
          </a:xfrm>
          <a:prstGeom prst="rect">
            <a:avLst/>
          </a:prstGeom>
        </p:spPr>
        <p:txBody>
          <a:bodyPr wrap="square">
            <a:spAutoFit/>
          </a:bodyPr>
          <a:lstStyle/>
          <a:p>
            <a:r>
              <a:rPr lang="ru-RU" b="1" dirty="0" smtClean="0">
                <a:latin typeface="Times New Roman" panose="02020603050405020304" pitchFamily="18" charset="0"/>
                <a:cs typeface="Times New Roman" panose="02020603050405020304" pitchFamily="18" charset="0"/>
              </a:rPr>
              <a:t>1.Пакет с застёжкой</a:t>
            </a:r>
          </a:p>
          <a:p>
            <a:r>
              <a:rPr lang="ru-RU" b="1" dirty="0" smtClean="0">
                <a:latin typeface="Times New Roman" panose="02020603050405020304" pitchFamily="18" charset="0"/>
                <a:cs typeface="Times New Roman" panose="02020603050405020304" pitchFamily="18" charset="0"/>
              </a:rPr>
              <a:t>2.Манка</a:t>
            </a:r>
          </a:p>
          <a:p>
            <a:r>
              <a:rPr lang="ru-RU" b="1" dirty="0" smtClean="0">
                <a:latin typeface="Times New Roman" panose="02020603050405020304" pitchFamily="18" charset="0"/>
                <a:cs typeface="Times New Roman" panose="02020603050405020304" pitchFamily="18" charset="0"/>
              </a:rPr>
              <a:t>3.Блёстки</a:t>
            </a:r>
          </a:p>
          <a:p>
            <a:r>
              <a:rPr lang="ru-RU" b="1" dirty="0" smtClean="0">
                <a:latin typeface="Times New Roman" panose="02020603050405020304" pitchFamily="18" charset="0"/>
                <a:cs typeface="Times New Roman" panose="02020603050405020304" pitchFamily="18" charset="0"/>
              </a:rPr>
              <a:t>4.Игрушки</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07623412"/>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
            <a:ext cx="9144000" cy="6857999"/>
          </a:xfrm>
          <a:prstGeom prst="rect">
            <a:avLst/>
          </a:prstGeom>
        </p:spPr>
      </p:pic>
      <p:sp>
        <p:nvSpPr>
          <p:cNvPr id="4097" name="Rectangle 1"/>
          <p:cNvSpPr>
            <a:spLocks noChangeArrowheads="1"/>
          </p:cNvSpPr>
          <p:nvPr/>
        </p:nvSpPr>
        <p:spPr bwMode="auto">
          <a:xfrm>
            <a:off x="285720" y="142852"/>
            <a:ext cx="8572560"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kumimoji="0" lang="ru-RU" sz="4000" b="0"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Практическая часть </a:t>
            </a:r>
            <a:r>
              <a:rPr kumimoji="0" lang="ru-RU" sz="40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мастер-класса</a:t>
            </a:r>
            <a:r>
              <a:rPr lang="ru-RU" sz="4000" dirty="0" smtClean="0">
                <a:latin typeface="Times New Roman" pitchFamily="18" charset="0"/>
                <a:cs typeface="Times New Roman" pitchFamily="18" charset="0"/>
              </a:rPr>
              <a:t> </a:t>
            </a:r>
            <a:endParaRPr lang="ru-RU" sz="1400" dirty="0" smtClean="0"/>
          </a:p>
          <a:p>
            <a:pPr algn="ctr"/>
            <a:r>
              <a:rPr lang="ru-RU" sz="2000" dirty="0" smtClean="0">
                <a:solidFill>
                  <a:srgbClr val="FF0000"/>
                </a:solidFill>
                <a:latin typeface="Times New Roman" pitchFamily="18" charset="0"/>
                <a:cs typeface="Times New Roman" pitchFamily="18" charset="0"/>
              </a:rPr>
              <a:t>- Коллеги, приглашаю вас для </a:t>
            </a:r>
            <a:r>
              <a:rPr lang="ru-RU" sz="2000" b="1" dirty="0" smtClean="0">
                <a:solidFill>
                  <a:srgbClr val="FF0000"/>
                </a:solidFill>
                <a:latin typeface="Times New Roman" pitchFamily="18" charset="0"/>
                <a:cs typeface="Times New Roman" pitchFamily="18" charset="0"/>
              </a:rPr>
              <a:t>изготовления сенсорного пакета</a:t>
            </a:r>
            <a:r>
              <a:rPr lang="ru-RU" sz="2000" dirty="0" smtClean="0">
                <a:solidFill>
                  <a:srgbClr val="FF0000"/>
                </a:solidFill>
                <a:latin typeface="Times New Roman" pitchFamily="18" charset="0"/>
                <a:cs typeface="Times New Roman" pitchFamily="18" charset="0"/>
              </a:rPr>
              <a:t>.</a:t>
            </a:r>
          </a:p>
          <a:p>
            <a:endParaRPr lang="ru-RU" sz="2000" dirty="0" smtClean="0">
              <a:latin typeface="Times New Roman" pitchFamily="18" charset="0"/>
              <a:cs typeface="Times New Roman" pitchFamily="18" charset="0"/>
            </a:endParaRPr>
          </a:p>
          <a:p>
            <a:pPr algn="ctr"/>
            <a:r>
              <a:rPr lang="ru-RU" sz="2400" b="1" dirty="0" smtClean="0">
                <a:solidFill>
                  <a:srgbClr val="7030A0"/>
                </a:solidFill>
                <a:latin typeface="Times New Roman" pitchFamily="18" charset="0"/>
                <a:cs typeface="Times New Roman" pitchFamily="18" charset="0"/>
              </a:rPr>
              <a:t>Что понадобится для данного пособия?</a:t>
            </a:r>
          </a:p>
          <a:p>
            <a:pPr algn="just"/>
            <a:r>
              <a:rPr lang="ru-RU" sz="2000" dirty="0" smtClean="0">
                <a:latin typeface="Times New Roman" pitchFamily="18" charset="0"/>
                <a:cs typeface="Times New Roman" pitchFamily="18" charset="0"/>
              </a:rPr>
              <a:t>1. стандартный </a:t>
            </a:r>
            <a:r>
              <a:rPr lang="ru-RU" sz="2000" b="1" dirty="0" smtClean="0">
                <a:latin typeface="Times New Roman" pitchFamily="18" charset="0"/>
                <a:cs typeface="Times New Roman" pitchFamily="18" charset="0"/>
              </a:rPr>
              <a:t>пакет </a:t>
            </a:r>
            <a:r>
              <a:rPr lang="ru-RU" sz="2000" b="1" dirty="0" err="1" smtClean="0">
                <a:latin typeface="Times New Roman" pitchFamily="18" charset="0"/>
                <a:cs typeface="Times New Roman" pitchFamily="18" charset="0"/>
              </a:rPr>
              <a:t>зип-лок</a:t>
            </a:r>
            <a:r>
              <a:rPr lang="ru-RU" sz="2000" b="1"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(Его можно приобрести в канцелярских отделах)</a:t>
            </a:r>
            <a:r>
              <a:rPr lang="ru-RU" sz="2000" dirty="0" smtClean="0">
                <a:latin typeface="Times New Roman" pitchFamily="18" charset="0"/>
                <a:cs typeface="Times New Roman" pitchFamily="18" charset="0"/>
              </a:rPr>
              <a:t>;</a:t>
            </a:r>
          </a:p>
          <a:p>
            <a:pPr algn="just"/>
            <a:r>
              <a:rPr lang="ru-RU" sz="2000" dirty="0" smtClean="0">
                <a:latin typeface="Times New Roman" pitchFamily="18" charset="0"/>
                <a:cs typeface="Times New Roman" pitchFamily="18" charset="0"/>
              </a:rPr>
              <a:t>2. густой гель (можно заменить жидким мылом, крахмалом или желатином, но гель является наиболее удобным);</a:t>
            </a:r>
          </a:p>
          <a:p>
            <a:pPr algn="just"/>
            <a:r>
              <a:rPr lang="ru-RU" sz="2000" dirty="0" smtClean="0">
                <a:latin typeface="Times New Roman" pitchFamily="18" charset="0"/>
                <a:cs typeface="Times New Roman" pitchFamily="18" charset="0"/>
              </a:rPr>
              <a:t>3. краситель можно использовать любой </a:t>
            </a:r>
            <a:r>
              <a:rPr lang="ru-RU" sz="2000" i="1" dirty="0" smtClean="0">
                <a:latin typeface="Times New Roman" pitchFamily="18" charset="0"/>
                <a:cs typeface="Times New Roman" pitchFamily="18" charset="0"/>
              </a:rPr>
              <a:t>(сухой или пищевой, гуашь)</a:t>
            </a:r>
            <a:r>
              <a:rPr lang="ru-RU" sz="2000" dirty="0" smtClean="0">
                <a:latin typeface="Times New Roman" pitchFamily="18" charset="0"/>
                <a:cs typeface="Times New Roman" pitchFamily="18" charset="0"/>
              </a:rPr>
              <a:t>;</a:t>
            </a:r>
          </a:p>
          <a:p>
            <a:pPr algn="just"/>
            <a:r>
              <a:rPr lang="ru-RU" sz="2000" dirty="0" smtClean="0">
                <a:latin typeface="Times New Roman" pitchFamily="18" charset="0"/>
                <a:cs typeface="Times New Roman" pitchFamily="18" charset="0"/>
              </a:rPr>
              <a:t>4. Для того, чтобы заинтересовать и удержать интерес детей на протяжении всего занятия необходимо продумать, чем наполнить </a:t>
            </a:r>
            <a:r>
              <a:rPr lang="ru-RU" sz="2000" b="1" dirty="0" smtClean="0">
                <a:latin typeface="Times New Roman" pitchFamily="18" charset="0"/>
                <a:cs typeface="Times New Roman" pitchFamily="18" charset="0"/>
              </a:rPr>
              <a:t>сенсорный пакет</a:t>
            </a:r>
            <a:r>
              <a:rPr lang="ru-RU" sz="2000" dirty="0" smtClean="0">
                <a:latin typeface="Times New Roman" pitchFamily="18" charset="0"/>
                <a:cs typeface="Times New Roman" pitchFamily="18" charset="0"/>
              </a:rPr>
              <a:t> : сухие блестки, бисер, бусинки, плоскостные фигуры </a:t>
            </a:r>
            <a:r>
              <a:rPr lang="ru-RU" sz="2000" i="1" dirty="0" smtClean="0">
                <a:latin typeface="Times New Roman" pitchFamily="18" charset="0"/>
                <a:cs typeface="Times New Roman" pitchFamily="18" charset="0"/>
              </a:rPr>
              <a:t>(можно найти в отделах для творчества)</a:t>
            </a:r>
            <a:r>
              <a:rPr lang="ru-RU" sz="2000" dirty="0" smtClean="0">
                <a:latin typeface="Times New Roman" pitchFamily="18" charset="0"/>
                <a:cs typeface="Times New Roman" pitchFamily="18" charset="0"/>
              </a:rPr>
              <a:t>.</a:t>
            </a:r>
          </a:p>
          <a:p>
            <a:pPr algn="just"/>
            <a:r>
              <a:rPr lang="ru-RU" sz="2000" dirty="0" smtClean="0">
                <a:latin typeface="Times New Roman" pitchFamily="18" charset="0"/>
                <a:cs typeface="Times New Roman" pitchFamily="18" charset="0"/>
              </a:rPr>
              <a:t>5. Застегиваем </a:t>
            </a:r>
            <a:r>
              <a:rPr lang="ru-RU" sz="2000" dirty="0" err="1" smtClean="0">
                <a:latin typeface="Times New Roman" pitchFamily="18" charset="0"/>
                <a:cs typeface="Times New Roman" pitchFamily="18" charset="0"/>
              </a:rPr>
              <a:t>зип-лок</a:t>
            </a:r>
            <a:r>
              <a:rPr lang="ru-RU" sz="2000" dirty="0" smtClean="0">
                <a:latin typeface="Times New Roman" pitchFamily="18" charset="0"/>
                <a:cs typeface="Times New Roman" pitchFamily="18" charset="0"/>
              </a:rPr>
              <a:t>.</a:t>
            </a:r>
          </a:p>
          <a:p>
            <a:pPr algn="just"/>
            <a:r>
              <a:rPr lang="ru-RU" sz="2000" dirty="0" smtClean="0">
                <a:latin typeface="Times New Roman" pitchFamily="18" charset="0"/>
                <a:cs typeface="Times New Roman" pitchFamily="18" charset="0"/>
              </a:rPr>
              <a:t>6. Наш </a:t>
            </a:r>
            <a:r>
              <a:rPr lang="ru-RU" sz="2000" b="1" dirty="0" smtClean="0">
                <a:latin typeface="Times New Roman" pitchFamily="18" charset="0"/>
                <a:cs typeface="Times New Roman" pitchFamily="18" charset="0"/>
              </a:rPr>
              <a:t>сенсорный пакет готов</a:t>
            </a:r>
            <a:r>
              <a:rPr lang="ru-RU" sz="2000" dirty="0" smtClean="0">
                <a:latin typeface="Times New Roman" pitchFamily="18" charset="0"/>
                <a:cs typeface="Times New Roman" pitchFamily="18" charset="0"/>
              </a:rPr>
              <a:t>.</a:t>
            </a:r>
          </a:p>
          <a:p>
            <a:pPr marL="0" marR="0" lvl="0" indent="22860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rgbClr val="111111"/>
              </a:solidFill>
              <a:effectLst/>
              <a:latin typeface="Calibri" pitchFamily="34" charset="0"/>
              <a:ea typeface="Times New Roman" pitchFamily="18" charset="0"/>
              <a:cs typeface="Times New Roman" pitchFamily="18" charset="0"/>
            </a:endParaRPr>
          </a:p>
          <a:p>
            <a:pPr marL="0" marR="0" lvl="0" indent="228600" algn="just" defTabSz="914400" rtl="0" eaLnBrk="1" fontAlgn="base" latinLnBrk="0" hangingPunct="1">
              <a:lnSpc>
                <a:spcPct val="100000"/>
              </a:lnSpc>
              <a:spcBef>
                <a:spcPct val="0"/>
              </a:spcBef>
              <a:spcAft>
                <a:spcPct val="0"/>
              </a:spcAft>
              <a:buClrTx/>
              <a:buSzTx/>
              <a:buFontTx/>
              <a:buNone/>
              <a:tabLst/>
            </a:pPr>
            <a:endParaRPr lang="ru-RU" sz="1400" b="1" dirty="0" smtClean="0">
              <a:solidFill>
                <a:srgbClr val="111111"/>
              </a:solidFill>
              <a:latin typeface="Calibri" pitchFamily="34" charset="0"/>
              <a:ea typeface="Times New Roman" pitchFamily="18" charset="0"/>
              <a:cs typeface="Times New Roman" pitchFamily="18" charset="0"/>
            </a:endParaRPr>
          </a:p>
          <a:p>
            <a:pPr marL="0" marR="0" lvl="0" indent="22860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rgbClr val="111111"/>
              </a:solidFill>
              <a:effectLst/>
              <a:latin typeface="Calibri" pitchFamily="34" charset="0"/>
              <a:ea typeface="Times New Roman" pitchFamily="18" charset="0"/>
              <a:cs typeface="Times New Roman" pitchFamily="18" charset="0"/>
            </a:endParaRPr>
          </a:p>
          <a:p>
            <a:pPr marL="0" marR="0" lvl="0" indent="22860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rgbClr val="111111"/>
              </a:solidFill>
              <a:effectLst/>
              <a:latin typeface="Calibri" pitchFamily="34" charset="0"/>
              <a:ea typeface="Times New Roman" pitchFamily="18" charset="0"/>
              <a:cs typeface="Times New Roman" pitchFamily="18" charset="0"/>
            </a:endParaRPr>
          </a:p>
          <a:p>
            <a:pPr marL="0" marR="0" lvl="0" indent="228600" algn="just" defTabSz="914400" rtl="0" eaLnBrk="1" fontAlgn="base" latinLnBrk="0" hangingPunct="1">
              <a:lnSpc>
                <a:spcPct val="100000"/>
              </a:lnSpc>
              <a:spcBef>
                <a:spcPct val="0"/>
              </a:spcBef>
              <a:spcAft>
                <a:spcPct val="0"/>
              </a:spcAft>
              <a:buClrTx/>
              <a:buSzTx/>
              <a:buFontTx/>
              <a:buNone/>
              <a:tabLst/>
            </a:pPr>
            <a:endParaRPr lang="ru-RU" sz="1400" b="1" dirty="0" smtClean="0">
              <a:solidFill>
                <a:srgbClr val="111111"/>
              </a:solidFill>
              <a:latin typeface="Calibri" pitchFamily="34" charset="0"/>
              <a:cs typeface="Times New Roman" pitchFamily="18" charset="0"/>
            </a:endParaRPr>
          </a:p>
          <a:p>
            <a:pPr marL="0" marR="0" lvl="0" indent="22860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rgbClr val="111111"/>
              </a:solidFill>
              <a:effectLst/>
              <a:latin typeface="Calibri" pitchFamily="34" charset="0"/>
              <a:cs typeface="Times New Roman" pitchFamily="18" charset="0"/>
            </a:endParaRPr>
          </a:p>
          <a:p>
            <a:pPr marL="0" marR="0" lvl="0" indent="228600"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3" name="Прямоугольник 2"/>
          <p:cNvSpPr/>
          <p:nvPr/>
        </p:nvSpPr>
        <p:spPr>
          <a:xfrm>
            <a:off x="1000100" y="1214422"/>
            <a:ext cx="7215238" cy="369332"/>
          </a:xfrm>
          <a:prstGeom prst="rect">
            <a:avLst/>
          </a:prstGeom>
        </p:spPr>
        <p:txBody>
          <a:bodyPr wrap="square">
            <a:spAutoFit/>
          </a:bodyPr>
          <a:lstStyle/>
          <a:p>
            <a:r>
              <a:rPr lang="ru-RU" dirty="0" smtClean="0"/>
              <a:t> </a:t>
            </a:r>
            <a:endParaRPr lang="ru-RU" dirty="0"/>
          </a:p>
        </p:txBody>
      </p:sp>
      <p:sp>
        <p:nvSpPr>
          <p:cNvPr id="4" name="Прямоугольник 3"/>
          <p:cNvSpPr/>
          <p:nvPr/>
        </p:nvSpPr>
        <p:spPr>
          <a:xfrm>
            <a:off x="2143108" y="357166"/>
            <a:ext cx="5500726" cy="646331"/>
          </a:xfrm>
          <a:prstGeom prst="rect">
            <a:avLst/>
          </a:prstGeom>
        </p:spPr>
        <p:txBody>
          <a:bodyPr wrap="square">
            <a:spAutoFit/>
          </a:bodyPr>
          <a:lstStyle/>
          <a:p>
            <a:pPr algn="ctr"/>
            <a:r>
              <a:rPr lang="ru-RU" sz="3600" b="1" dirty="0" smtClean="0">
                <a:latin typeface="Times New Roman" pitchFamily="18" charset="0"/>
                <a:cs typeface="Times New Roman" pitchFamily="18" charset="0"/>
              </a:rPr>
              <a:t>Как сделать игрушку</a:t>
            </a:r>
            <a:endParaRPr lang="ru-RU" sz="3600" dirty="0">
              <a:latin typeface="Times New Roman" pitchFamily="18" charset="0"/>
              <a:cs typeface="Times New Roman" pitchFamily="18" charset="0"/>
            </a:endParaRPr>
          </a:p>
        </p:txBody>
      </p:sp>
      <p:sp>
        <p:nvSpPr>
          <p:cNvPr id="5" name="Прямоугольник 4"/>
          <p:cNvSpPr/>
          <p:nvPr/>
        </p:nvSpPr>
        <p:spPr>
          <a:xfrm>
            <a:off x="642910" y="1000108"/>
            <a:ext cx="8072494" cy="1477328"/>
          </a:xfrm>
          <a:prstGeom prst="rect">
            <a:avLst/>
          </a:prstGeom>
        </p:spPr>
        <p:txBody>
          <a:bodyPr wrap="square">
            <a:spAutoFit/>
          </a:bodyPr>
          <a:lstStyle/>
          <a:p>
            <a:pPr algn="just"/>
            <a:r>
              <a:rPr lang="ru-RU" dirty="0" smtClean="0">
                <a:latin typeface="Times New Roman" pitchFamily="18" charset="0"/>
                <a:cs typeface="Times New Roman" pitchFamily="18" charset="0"/>
              </a:rPr>
              <a:t>Вам не нужно очень много геля, достаточно тонкого слоя. Гель отлично подходит для сенсорной игры, так как имеет интересную структуру. Добавить сухие блестки или интересные наполнители. Плотно закрываем пакет. Чтобы пакет случайно не раскрылся, его можно склеить   скотчем. Все тщательно перемешиваем и можно играть. </a:t>
            </a:r>
            <a:endParaRPr lang="ru-RU" dirty="0">
              <a:latin typeface="Times New Roman" pitchFamily="18" charset="0"/>
              <a:cs typeface="Times New Roman" pitchFamily="18" charset="0"/>
            </a:endParaRPr>
          </a:p>
        </p:txBody>
      </p:sp>
      <p:pic>
        <p:nvPicPr>
          <p:cNvPr id="6" name="Рисунок 5"/>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00100" y="2571744"/>
            <a:ext cx="1428760" cy="1957747"/>
          </a:xfrm>
          <a:prstGeom prst="rect">
            <a:avLst/>
          </a:prstGeom>
          <a:ln>
            <a:noFill/>
          </a:ln>
          <a:effectLst>
            <a:softEdge rad="112500"/>
          </a:effectLst>
        </p:spPr>
      </p:pic>
      <p:pic>
        <p:nvPicPr>
          <p:cNvPr id="7" name="Объект 10"/>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3643306" y="2571744"/>
            <a:ext cx="1571636" cy="2071702"/>
          </a:xfrm>
          <a:prstGeom prst="rect">
            <a:avLst/>
          </a:prstGeom>
          <a:ln>
            <a:noFill/>
          </a:ln>
          <a:effectLst>
            <a:softEdge rad="112500"/>
          </a:effectLst>
        </p:spPr>
      </p:pic>
      <p:pic>
        <p:nvPicPr>
          <p:cNvPr id="8" name="Рисунок 7" descr="IMG_20190522_153716.jpg"/>
          <p:cNvPicPr>
            <a:picLocks noChangeAspect="1"/>
          </p:cNvPicPr>
          <p:nvPr/>
        </p:nvPicPr>
        <p:blipFill>
          <a:blip r:embed="rId5" cstate="print"/>
          <a:stretch>
            <a:fillRect/>
          </a:stretch>
        </p:blipFill>
        <p:spPr>
          <a:xfrm>
            <a:off x="6286512" y="2928934"/>
            <a:ext cx="1714512" cy="1285884"/>
          </a:xfrm>
          <a:prstGeom prst="rect">
            <a:avLst/>
          </a:prstGeom>
          <a:blipFill dpi="0" rotWithShape="1">
            <a:blip r:embed="rId6">
              <a:alphaModFix amt="42000"/>
            </a:blip>
            <a:srcRect/>
            <a:tile tx="0" ty="0" sx="100000" sy="100000" flip="none" algn="tl"/>
          </a:blipFill>
          <a:ln w="88900" cap="sq">
            <a:solidFill>
              <a:srgbClr val="0070C0"/>
            </a:solidFill>
            <a:miter lim="800000"/>
          </a:ln>
          <a:effectLst>
            <a:outerShdw blurRad="1054100" dist="1155700" dir="18420000" algn="tl" rotWithShape="0">
              <a:srgbClr val="000000">
                <a:alpha val="36000"/>
              </a:srgbClr>
            </a:outerShdw>
            <a:softEdge rad="635000"/>
          </a:effectLst>
          <a:scene3d>
            <a:camera prst="orthographicFront"/>
            <a:lightRig rig="twoPt" dir="t">
              <a:rot lat="0" lon="0" rev="7200000"/>
            </a:lightRig>
          </a:scene3d>
          <a:sp3d>
            <a:bevelT w="25400" h="19050"/>
            <a:contourClr>
              <a:srgbClr val="FFFFFF"/>
            </a:contourClr>
          </a:sp3d>
        </p:spPr>
      </p:pic>
      <p:sp>
        <p:nvSpPr>
          <p:cNvPr id="9" name="Прямоугольник 8"/>
          <p:cNvSpPr/>
          <p:nvPr/>
        </p:nvSpPr>
        <p:spPr>
          <a:xfrm>
            <a:off x="500034" y="4500570"/>
            <a:ext cx="8358246" cy="1200329"/>
          </a:xfrm>
          <a:prstGeom prst="rect">
            <a:avLst/>
          </a:prstGeom>
        </p:spPr>
        <p:txBody>
          <a:bodyPr wrap="square">
            <a:spAutoFit/>
          </a:bodyPr>
          <a:lstStyle/>
          <a:p>
            <a:pPr algn="just"/>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Такая игрушка может быть гораздо интереснее и занимательнее покупной и самое главное: простор для фантазии. Она заинтересует как самых маленьких, так и детей постарше. Масса удовольствия и восторга гарантированы!</a:t>
            </a:r>
            <a:endParaRPr lang="ru-RU" dirty="0">
              <a:latin typeface="Times New Roman" pitchFamily="18" charset="0"/>
              <a:cs typeface="Times New Roman" pitchFamily="18" charset="0"/>
            </a:endParaRPr>
          </a:p>
        </p:txBody>
      </p:sp>
    </p:spTree>
    <p:extLst>
      <p:ext uri="{BB962C8B-B14F-4D97-AF65-F5344CB8AC3E}">
        <p14:creationId xmlns="" xmlns:p14="http://schemas.microsoft.com/office/powerpoint/2010/main" val="1698306601"/>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7999"/>
          </a:xfrm>
          <a:prstGeom prst="rect">
            <a:avLst/>
          </a:prstGeom>
        </p:spPr>
      </p:pic>
      <p:sp>
        <p:nvSpPr>
          <p:cNvPr id="3" name="Прямоугольник 2"/>
          <p:cNvSpPr/>
          <p:nvPr/>
        </p:nvSpPr>
        <p:spPr>
          <a:xfrm>
            <a:off x="1043608" y="260648"/>
            <a:ext cx="7469031" cy="175432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ru-RU"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r>
              <a:rPr lang="ru-RU"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И</a:t>
            </a:r>
            <a:r>
              <a:rPr lang="ru-RU"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гры </a:t>
            </a:r>
            <a:endParaRPr lang="ru-RU"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algn="ctr"/>
            <a:r>
              <a:rPr lang="ru-RU"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с сенсорными пакетами</a:t>
            </a:r>
            <a:endParaRPr lang="ru-RU" sz="5400" b="1" dirty="0">
              <a:ln/>
              <a:solidFill>
                <a:schemeClr val="accent4"/>
              </a:solidFill>
            </a:endParaRPr>
          </a:p>
        </p:txBody>
      </p:sp>
      <p:pic>
        <p:nvPicPr>
          <p:cNvPr id="1026" name="Picture 2"/>
          <p:cNvPicPr>
            <a:picLocks noChangeAspect="1" noChangeArrowheads="1"/>
          </p:cNvPicPr>
          <p:nvPr/>
        </p:nvPicPr>
        <p:blipFill>
          <a:blip r:embed="rId3" cstate="print"/>
          <a:srcRect/>
          <a:stretch>
            <a:fillRect/>
          </a:stretch>
        </p:blipFill>
        <p:spPr bwMode="auto">
          <a:xfrm>
            <a:off x="857224" y="2143116"/>
            <a:ext cx="2476485" cy="1857364"/>
          </a:xfrm>
          <a:prstGeom prst="rect">
            <a:avLst/>
          </a:prstGeom>
          <a:noFill/>
          <a:ln w="9525">
            <a:noFill/>
            <a:miter lim="800000"/>
            <a:headEnd/>
            <a:tailEnd/>
          </a:ln>
          <a:effectLst/>
        </p:spPr>
      </p:pic>
      <p:pic>
        <p:nvPicPr>
          <p:cNvPr id="1027" name="Picture 3" descr="C:\Users\User\Downloads\IMG-20250303-WA0016.jpg"/>
          <p:cNvPicPr>
            <a:picLocks noChangeAspect="1" noChangeArrowheads="1"/>
          </p:cNvPicPr>
          <p:nvPr/>
        </p:nvPicPr>
        <p:blipFill>
          <a:blip r:embed="rId4"/>
          <a:srcRect/>
          <a:stretch>
            <a:fillRect/>
          </a:stretch>
        </p:blipFill>
        <p:spPr bwMode="auto">
          <a:xfrm>
            <a:off x="2500298" y="4143380"/>
            <a:ext cx="4193629" cy="2362193"/>
          </a:xfrm>
          <a:prstGeom prst="rect">
            <a:avLst/>
          </a:prstGeom>
          <a:noFill/>
        </p:spPr>
      </p:pic>
      <p:pic>
        <p:nvPicPr>
          <p:cNvPr id="1028" name="Picture 4"/>
          <p:cNvPicPr>
            <a:picLocks noChangeAspect="1" noChangeArrowheads="1"/>
          </p:cNvPicPr>
          <p:nvPr/>
        </p:nvPicPr>
        <p:blipFill>
          <a:blip r:embed="rId5"/>
          <a:srcRect/>
          <a:stretch>
            <a:fillRect/>
          </a:stretch>
        </p:blipFill>
        <p:spPr bwMode="auto">
          <a:xfrm>
            <a:off x="4286248" y="2000240"/>
            <a:ext cx="3553161" cy="1998653"/>
          </a:xfrm>
          <a:prstGeom prst="rect">
            <a:avLst/>
          </a:prstGeom>
          <a:noFill/>
          <a:ln w="9525">
            <a:noFill/>
            <a:miter lim="800000"/>
            <a:headEnd/>
            <a:tailEnd/>
          </a:ln>
          <a:effectLst/>
        </p:spPr>
      </p:pic>
    </p:spTree>
    <p:extLst>
      <p:ext uri="{BB962C8B-B14F-4D97-AF65-F5344CB8AC3E}">
        <p14:creationId xmlns="" xmlns:p14="http://schemas.microsoft.com/office/powerpoint/2010/main" val="2606572175"/>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435</TotalTime>
  <Words>209</Words>
  <Application>Microsoft Office PowerPoint</Application>
  <PresentationFormat>Экран (4:3)</PresentationFormat>
  <Paragraphs>60</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дом</dc:creator>
  <cp:lastModifiedBy>User</cp:lastModifiedBy>
  <cp:revision>50</cp:revision>
  <dcterms:created xsi:type="dcterms:W3CDTF">2023-03-23T18:16:17Z</dcterms:created>
  <dcterms:modified xsi:type="dcterms:W3CDTF">2025-03-06T08:22:18Z</dcterms:modified>
</cp:coreProperties>
</file>