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2" r:id="rId3"/>
    <p:sldId id="257" r:id="rId4"/>
    <p:sldId id="266" r:id="rId5"/>
    <p:sldId id="258" r:id="rId6"/>
    <p:sldId id="267" r:id="rId7"/>
    <p:sldId id="268" r:id="rId8"/>
    <p:sldId id="259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D24CD-476F-4920-B99F-4AC4679C05DF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8290-772F-4BBE-BECC-1F190A3C7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C8290-772F-4BBE-BECC-1F190A3C71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CDBD41-F825-4C42-920B-21FF96B1EC07}" type="datetimeFigureOut">
              <a:rPr lang="ru-RU" smtClean="0"/>
              <a:pPr/>
              <a:t>пн 27.04.20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14149B-B9B4-4BB8-883B-C195AD643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ugaga.ru/uploads/posts/2009-07/1248333066_hand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428596" y="357166"/>
            <a:ext cx="8789202" cy="4143404"/>
          </a:xfrm>
        </p:spPr>
        <p:txBody>
          <a:bodyPr anchor="t" anchorCtr="0">
            <a:no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6000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ВОСПИТАНИЕ </a:t>
            </a:r>
            <a:br>
              <a:rPr lang="ru-RU" sz="6000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 </a:t>
            </a:r>
            <a:br>
              <a:rPr lang="ru-RU" sz="6000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НАСИЛИЯ</a:t>
            </a:r>
            <a:r>
              <a:rPr lang="ru-RU" sz="6000" b="1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6000" b="1" dirty="0">
              <a:ln w="38100">
                <a:solidFill>
                  <a:srgbClr val="00B05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92869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Круглый стол</a:t>
            </a:r>
            <a:endParaRPr lang="ru-RU" sz="4400" b="1" dirty="0">
              <a:ln w="28575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stsh15.ucoz.ru/_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786874" cy="585791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1143008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n w="6350">
                  <a:solidFill>
                    <a:srgbClr val="FF0000"/>
                  </a:solidFill>
                </a:ln>
                <a:solidFill>
                  <a:srgbClr val="00B0F0"/>
                </a:solidFill>
                <a:latin typeface="+mn-lt"/>
              </a:rPr>
              <a:t>Социально-психолого-педагогическое</a:t>
            </a:r>
            <a:r>
              <a:rPr lang="ru-RU" sz="3600" dirty="0" smtClean="0">
                <a:ln w="6350">
                  <a:solidFill>
                    <a:srgbClr val="FF0000"/>
                  </a:solidFill>
                </a:ln>
                <a:solidFill>
                  <a:srgbClr val="FFC000"/>
                </a:solidFill>
                <a:latin typeface="+mn-lt"/>
              </a:rPr>
              <a:t> </a:t>
            </a:r>
            <a:r>
              <a:rPr lang="ru-RU" sz="3600" dirty="0" smtClean="0">
                <a:ln w="6350">
                  <a:solidFill>
                    <a:srgbClr val="FF0000"/>
                  </a:solidFill>
                </a:ln>
                <a:solidFill>
                  <a:srgbClr val="00B0F0"/>
                </a:solidFill>
                <a:latin typeface="+mn-lt"/>
              </a:rPr>
              <a:t>сопровождение</a:t>
            </a:r>
            <a:endParaRPr lang="ru-RU" sz="3600" dirty="0">
              <a:ln w="6350">
                <a:solidFill>
                  <a:srgbClr val="FF0000"/>
                </a:solidFill>
              </a:ln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нед.ШМО, янв.17г\памятка\cc0a705899ed58966d2432843d6bd80e.jpg"/>
          <p:cNvPicPr>
            <a:picLocks noChangeAspect="1" noChangeArrowheads="1"/>
          </p:cNvPicPr>
          <p:nvPr/>
        </p:nvPicPr>
        <p:blipFill>
          <a:blip r:embed="rId2"/>
          <a:srcRect t="12006" b="14548"/>
          <a:stretch>
            <a:fillRect/>
          </a:stretch>
        </p:blipFill>
        <p:spPr bwMode="auto">
          <a:xfrm>
            <a:off x="2054821" y="-54000"/>
            <a:ext cx="7089179" cy="691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3357554" cy="417672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Берегите </a:t>
            </a:r>
            <a:br>
              <a:rPr lang="ru-RU" sz="5400" dirty="0" smtClean="0">
                <a:solidFill>
                  <a:srgbClr val="C00000"/>
                </a:solidFill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своих </a:t>
            </a:r>
            <a:br>
              <a:rPr lang="ru-RU" sz="5400" dirty="0" smtClean="0">
                <a:solidFill>
                  <a:srgbClr val="C00000"/>
                </a:solidFill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детей</a:t>
            </a:r>
            <a:endParaRPr lang="ru-RU" sz="5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4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0"/>
            <a:ext cx="86230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ln w="6350">
                  <a:solidFill>
                    <a:srgbClr val="00B050"/>
                  </a:solidFill>
                </a:ln>
              </a:rPr>
              <a:t>Детям очень важно то, что вы чувствуете по отношению к ним - любовь или ненависть, и как вы это чувство проявляете</a:t>
            </a:r>
            <a:endParaRPr lang="ru-RU" sz="5400" dirty="0">
              <a:ln w="6350">
                <a:solidFill>
                  <a:srgbClr val="00B050"/>
                </a:solidFill>
              </a:ln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3-tub-ru.yandex.net/i?id=ba531188aa987f6dac2ff3b49ba8aa55&amp;n=33&amp;h=215&amp;w=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66" y="2000216"/>
            <a:ext cx="5381634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083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Родителями быть нелегко,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но плохо,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если нелегко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 от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/>
                <a:latin typeface="+mn-lt"/>
              </a:rPr>
              <a:t>этого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нашим детям.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нед.ШМО, янв.17г\памятка\11-1.jpg"/>
          <p:cNvPicPr>
            <a:picLocks noChangeAspect="1" noChangeArrowheads="1"/>
          </p:cNvPicPr>
          <p:nvPr/>
        </p:nvPicPr>
        <p:blipFill>
          <a:blip r:embed="rId2"/>
          <a:srcRect t="11515" b="8018"/>
          <a:stretch>
            <a:fillRect/>
          </a:stretch>
        </p:blipFill>
        <p:spPr bwMode="auto">
          <a:xfrm>
            <a:off x="2786050" y="0"/>
            <a:ext cx="60178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9600"/>
            <a:ext cx="2857520" cy="3462342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Не кричите </a:t>
            </a:r>
            <a:br>
              <a:rPr lang="ru-RU" sz="5400" dirty="0" smtClean="0">
                <a:solidFill>
                  <a:srgbClr val="C00000"/>
                </a:solidFill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на </a:t>
            </a:r>
            <a:br>
              <a:rPr lang="ru-RU" sz="5400" dirty="0" smtClean="0">
                <a:solidFill>
                  <a:srgbClr val="C00000"/>
                </a:solidFill>
                <a:latin typeface="+mn-lt"/>
              </a:rPr>
            </a:br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детей </a:t>
            </a:r>
            <a:endParaRPr lang="ru-RU" sz="5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85728"/>
            <a:ext cx="7086600" cy="128588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Сфера взаимоотношений Взрослого и Ребёнка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kurganobldd.ucoz.ru/2/plakat_1.jpeg"/>
          <p:cNvPicPr>
            <a:picLocks noChangeAspect="1" noChangeArrowheads="1"/>
          </p:cNvPicPr>
          <p:nvPr/>
        </p:nvPicPr>
        <p:blipFill>
          <a:blip r:embed="rId3"/>
          <a:srcRect l="2813" t="4425" b="3982"/>
          <a:stretch>
            <a:fillRect/>
          </a:stretch>
        </p:blipFill>
        <p:spPr bwMode="auto">
          <a:xfrm>
            <a:off x="1142976" y="1714488"/>
            <a:ext cx="740568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14290"/>
            <a:ext cx="7086600" cy="1571636"/>
          </a:xfrm>
        </p:spPr>
        <p:txBody>
          <a:bodyPr/>
          <a:lstStyle/>
          <a:p>
            <a:pPr algn="ctr"/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Выразить </a:t>
            </a:r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согласие 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или </a:t>
            </a:r>
            <a:r>
              <a:rPr lang="ru-RU" sz="3600" dirty="0" smtClean="0">
                <a:solidFill>
                  <a:srgbClr val="00B0F0"/>
                </a:solidFill>
                <a:latin typeface="+mn-lt"/>
              </a:rPr>
              <a:t>несогласие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с высказанной мыслью о методах воспитания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00240"/>
            <a:ext cx="9144000" cy="2017258"/>
          </a:xfrm>
        </p:spPr>
        <p:txBody>
          <a:bodyPr>
            <a:noAutofit/>
          </a:bodyPr>
          <a:lstStyle/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Когда ребёнок виновен, беседую с ним наедине, не выясняю отношения при посторонних. (</a:t>
            </a:r>
            <a:r>
              <a:rPr lang="ru-RU" sz="1800" b="1" dirty="0" smtClean="0">
                <a:solidFill>
                  <a:srgbClr val="00B050"/>
                </a:solidFill>
              </a:rPr>
              <a:t>Да,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Сопереживаю, сочувствую своему провинившемуся ребёнку, прощаю его, верю в него. (Да, 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Ни разу не кричал(а), не наказывал(а) ребёнка. (Да, 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Не оставляю без наказания ни одного плохого поступка. (Да, 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Единственное, что действует на моего ребёнка - строгое наказание. (Да, 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Если только возможно, стараюсь не наказывать ребёнка. (Да, 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Хвалю ребёнка за каждый успех, наедине и при посторонних. (Да, нет)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Когда я в хорошем настроении, нередко прощаю ребёнку то, за что в дру­гое время наказал(а) бы. (Да, 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Нередко бывает так: я наказываю ребёнка, а муж (жена) тут же начинает упрекать меня в излишней строгости и утешать его (Да, нет).</a:t>
            </a:r>
          </a:p>
          <a:p>
            <a:pPr marL="416052" indent="-342900"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/>
              <a:t>Решение о наказании принимаю только после того, как успокоюсь и вы­ясню позицию ребёнка. (Да, нет).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User\Рабочий стол\нед.ШМО, янв.17г\памятка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ед.ШМО, янв.17г\памятка\zhiestokoie_obrashchieniie_s_dietmi_v_siemie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353</TotalTime>
  <Words>231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«ВОСПИТАНИЕ  БЕЗ  НАСИЛИЯ»</vt:lpstr>
      <vt:lpstr>Презентация PowerPoint</vt:lpstr>
      <vt:lpstr>Детям очень важно то, что вы чувствуете по отношению к ним - любовь или ненависть, и как вы это чувство проявляете</vt:lpstr>
      <vt:lpstr>Родителями быть нелегко,  но плохо,  если нелегко  от этого  нашим детям. </vt:lpstr>
      <vt:lpstr>Не кричите  на  детей </vt:lpstr>
      <vt:lpstr>Сфера взаимоотношений Взрослого и Ребёнка</vt:lpstr>
      <vt:lpstr>     Выразить согласие  или несогласие с высказанной мыслью о методах воспитания </vt:lpstr>
      <vt:lpstr>Презентация PowerPoint</vt:lpstr>
      <vt:lpstr>Презентация PowerPoint</vt:lpstr>
      <vt:lpstr>Социально-психолого-педагогическое сопровождение</vt:lpstr>
      <vt:lpstr>Берегите  своих  детей</vt:lpstr>
    </vt:vector>
  </TitlesOfParts>
  <Company>НОМЕ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взаимоотношений  в замещающих семьях»</dc:title>
  <dc:creator>гульфира</dc:creator>
  <cp:lastModifiedBy>Пользователь</cp:lastModifiedBy>
  <cp:revision>47</cp:revision>
  <dcterms:created xsi:type="dcterms:W3CDTF">2010-11-12T18:59:54Z</dcterms:created>
  <dcterms:modified xsi:type="dcterms:W3CDTF">2020-04-27T16:56:40Z</dcterms:modified>
</cp:coreProperties>
</file>