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3"/>
  </p:notesMasterIdLst>
  <p:sldIdLst>
    <p:sldId id="256" r:id="rId2"/>
    <p:sldId id="262" r:id="rId3"/>
    <p:sldId id="257" r:id="rId4"/>
    <p:sldId id="266" r:id="rId5"/>
    <p:sldId id="258" r:id="rId6"/>
    <p:sldId id="267" r:id="rId7"/>
    <p:sldId id="268" r:id="rId8"/>
    <p:sldId id="259" r:id="rId9"/>
    <p:sldId id="261" r:id="rId10"/>
    <p:sldId id="264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ED24CD-476F-4920-B99F-4AC4679C05DF}" type="datetimeFigureOut">
              <a:rPr lang="ru-RU" smtClean="0"/>
              <a:pPr/>
              <a:t>пн 27.04.20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0C8290-772F-4BBE-BECC-1F190A3C714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0C8290-772F-4BBE-BECC-1F190A3C7147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DBD41-F825-4C42-920B-21FF96B1EC07}" type="datetimeFigureOut">
              <a:rPr lang="ru-RU" smtClean="0"/>
              <a:pPr/>
              <a:t>пн 27.04.20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4149B-B9B4-4BB8-883B-C195AD6437A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DBD41-F825-4C42-920B-21FF96B1EC07}" type="datetimeFigureOut">
              <a:rPr lang="ru-RU" smtClean="0"/>
              <a:pPr/>
              <a:t>пн 27.04.20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4149B-B9B4-4BB8-883B-C195AD6437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DBD41-F825-4C42-920B-21FF96B1EC07}" type="datetimeFigureOut">
              <a:rPr lang="ru-RU" smtClean="0"/>
              <a:pPr/>
              <a:t>пн 27.04.20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4149B-B9B4-4BB8-883B-C195AD6437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DBD41-F825-4C42-920B-21FF96B1EC07}" type="datetimeFigureOut">
              <a:rPr lang="ru-RU" smtClean="0"/>
              <a:pPr/>
              <a:t>пн 27.04.20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4149B-B9B4-4BB8-883B-C195AD6437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DBD41-F825-4C42-920B-21FF96B1EC07}" type="datetimeFigureOut">
              <a:rPr lang="ru-RU" smtClean="0"/>
              <a:pPr/>
              <a:t>пн 27.04.20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9014149B-B9B4-4BB8-883B-C195AD6437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DBD41-F825-4C42-920B-21FF96B1EC07}" type="datetimeFigureOut">
              <a:rPr lang="ru-RU" smtClean="0"/>
              <a:pPr/>
              <a:t>пн 27.04.20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4149B-B9B4-4BB8-883B-C195AD6437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DBD41-F825-4C42-920B-21FF96B1EC07}" type="datetimeFigureOut">
              <a:rPr lang="ru-RU" smtClean="0"/>
              <a:pPr/>
              <a:t>пн 27.04.20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4149B-B9B4-4BB8-883B-C195AD6437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DBD41-F825-4C42-920B-21FF96B1EC07}" type="datetimeFigureOut">
              <a:rPr lang="ru-RU" smtClean="0"/>
              <a:pPr/>
              <a:t>пн 27.04.20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4149B-B9B4-4BB8-883B-C195AD6437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DBD41-F825-4C42-920B-21FF96B1EC07}" type="datetimeFigureOut">
              <a:rPr lang="ru-RU" smtClean="0"/>
              <a:pPr/>
              <a:t>пн 27.04.20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4149B-B9B4-4BB8-883B-C195AD6437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DBD41-F825-4C42-920B-21FF96B1EC07}" type="datetimeFigureOut">
              <a:rPr lang="ru-RU" smtClean="0"/>
              <a:pPr/>
              <a:t>пн 27.04.20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4149B-B9B4-4BB8-883B-C195AD6437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DBD41-F825-4C42-920B-21FF96B1EC07}" type="datetimeFigureOut">
              <a:rPr lang="ru-RU" smtClean="0"/>
              <a:pPr/>
              <a:t>пн 27.04.20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4149B-B9B4-4BB8-883B-C195AD6437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0CDBD41-F825-4C42-920B-21FF96B1EC07}" type="datetimeFigureOut">
              <a:rPr lang="ru-RU" smtClean="0"/>
              <a:pPr/>
              <a:t>пн 27.04.20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014149B-B9B4-4BB8-883B-C195AD6437A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bugaga.ru/uploads/posts/2009-07/1248333066_hand.jpg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ChangeAspect="1"/>
          </p:cNvSpPr>
          <p:nvPr>
            <p:ph type="ctrTitle"/>
          </p:nvPr>
        </p:nvSpPr>
        <p:spPr>
          <a:xfrm>
            <a:off x="428596" y="357166"/>
            <a:ext cx="8789202" cy="4143404"/>
          </a:xfrm>
        </p:spPr>
        <p:txBody>
          <a:bodyPr anchor="t" anchorCtr="0">
            <a:noAutofit/>
          </a:bodyPr>
          <a:lstStyle/>
          <a:p>
            <a:r>
              <a:rPr lang="ru-RU" sz="6000" b="1" dirty="0" smtClean="0">
                <a:ln w="38100">
                  <a:solidFill>
                    <a:srgbClr val="00B050"/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«</a:t>
            </a:r>
            <a:r>
              <a:rPr lang="ru-RU" sz="6000" dirty="0" smtClean="0">
                <a:ln w="38100">
                  <a:solidFill>
                    <a:srgbClr val="00B050"/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ВОСПИТАНИЕ </a:t>
            </a:r>
            <a:br>
              <a:rPr lang="ru-RU" sz="6000" dirty="0" smtClean="0">
                <a:ln w="38100">
                  <a:solidFill>
                    <a:srgbClr val="00B050"/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6000" dirty="0" smtClean="0">
                <a:ln w="38100">
                  <a:solidFill>
                    <a:srgbClr val="00B050"/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БЕЗ </a:t>
            </a:r>
            <a:br>
              <a:rPr lang="ru-RU" sz="6000" dirty="0" smtClean="0">
                <a:ln w="38100">
                  <a:solidFill>
                    <a:srgbClr val="00B050"/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6000" dirty="0" smtClean="0">
                <a:ln w="38100">
                  <a:solidFill>
                    <a:srgbClr val="00B050"/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НАСИЛИЯ</a:t>
            </a:r>
            <a:r>
              <a:rPr lang="ru-RU" sz="6000" b="1" dirty="0" smtClean="0">
                <a:ln w="38100">
                  <a:solidFill>
                    <a:srgbClr val="00B050"/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»</a:t>
            </a:r>
            <a:endParaRPr lang="ru-RU" sz="6000" b="1" dirty="0">
              <a:ln w="38100">
                <a:solidFill>
                  <a:srgbClr val="00B050"/>
                </a:solidFill>
                <a:prstDash val="solid"/>
                <a:miter lim="800000"/>
              </a:ln>
              <a:solidFill>
                <a:srgbClr val="00B0F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214950"/>
            <a:ext cx="6400800" cy="928694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ln w="28575">
                  <a:solidFill>
                    <a:srgbClr val="0070C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Круглый стол</a:t>
            </a:r>
            <a:endParaRPr lang="ru-RU" sz="4400" b="1" dirty="0">
              <a:ln w="28575">
                <a:solidFill>
                  <a:srgbClr val="0070C0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http://stsh15.ucoz.ru/__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785794"/>
            <a:ext cx="8786874" cy="5857916"/>
          </a:xfrm>
          <a:prstGeom prst="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softEdge rad="63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15370" cy="1143008"/>
          </a:xfrm>
        </p:spPr>
        <p:txBody>
          <a:bodyPr>
            <a:noAutofit/>
          </a:bodyPr>
          <a:lstStyle/>
          <a:p>
            <a:r>
              <a:rPr lang="ru-RU" sz="3600" dirty="0" err="1" smtClean="0">
                <a:ln w="6350">
                  <a:solidFill>
                    <a:srgbClr val="FF0000"/>
                  </a:solidFill>
                </a:ln>
                <a:solidFill>
                  <a:srgbClr val="00B0F0"/>
                </a:solidFill>
                <a:latin typeface="+mn-lt"/>
              </a:rPr>
              <a:t>Социально-психолого-педагогическое</a:t>
            </a:r>
            <a:r>
              <a:rPr lang="ru-RU" sz="3600" dirty="0" smtClean="0">
                <a:ln w="6350">
                  <a:solidFill>
                    <a:srgbClr val="FF0000"/>
                  </a:solidFill>
                </a:ln>
                <a:solidFill>
                  <a:srgbClr val="FFC000"/>
                </a:solidFill>
                <a:latin typeface="+mn-lt"/>
              </a:rPr>
              <a:t> </a:t>
            </a:r>
            <a:r>
              <a:rPr lang="ru-RU" sz="3600" dirty="0" smtClean="0">
                <a:ln w="6350">
                  <a:solidFill>
                    <a:srgbClr val="FF0000"/>
                  </a:solidFill>
                </a:ln>
                <a:solidFill>
                  <a:srgbClr val="00B0F0"/>
                </a:solidFill>
                <a:latin typeface="+mn-lt"/>
              </a:rPr>
              <a:t>сопровождение</a:t>
            </a:r>
            <a:endParaRPr lang="ru-RU" sz="3600" dirty="0">
              <a:ln w="6350">
                <a:solidFill>
                  <a:srgbClr val="FF0000"/>
                </a:solidFill>
              </a:ln>
              <a:solidFill>
                <a:srgbClr val="00B0F0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Documents and Settings\User\Рабочий стол\нед.ШМО, янв.17г\памятка\cc0a705899ed58966d2432843d6bd80e.jpg"/>
          <p:cNvPicPr>
            <a:picLocks noChangeAspect="1" noChangeArrowheads="1"/>
          </p:cNvPicPr>
          <p:nvPr/>
        </p:nvPicPr>
        <p:blipFill>
          <a:blip r:embed="rId2"/>
          <a:srcRect t="12006" b="14548"/>
          <a:stretch>
            <a:fillRect/>
          </a:stretch>
        </p:blipFill>
        <p:spPr bwMode="auto">
          <a:xfrm>
            <a:off x="2054821" y="-54000"/>
            <a:ext cx="7089179" cy="6912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09600"/>
            <a:ext cx="3357554" cy="4176722"/>
          </a:xfrm>
        </p:spPr>
        <p:txBody>
          <a:bodyPr>
            <a:noAutofit/>
          </a:bodyPr>
          <a:lstStyle/>
          <a:p>
            <a:r>
              <a:rPr lang="ru-RU" sz="5400" dirty="0" smtClean="0">
                <a:solidFill>
                  <a:srgbClr val="C00000"/>
                </a:solidFill>
                <a:latin typeface="+mn-lt"/>
              </a:rPr>
              <a:t>Берегите </a:t>
            </a:r>
            <a:br>
              <a:rPr lang="ru-RU" sz="5400" dirty="0" smtClean="0">
                <a:solidFill>
                  <a:srgbClr val="C00000"/>
                </a:solidFill>
                <a:latin typeface="+mn-lt"/>
              </a:rPr>
            </a:br>
            <a:r>
              <a:rPr lang="ru-RU" sz="5400" dirty="0" smtClean="0">
                <a:solidFill>
                  <a:srgbClr val="C00000"/>
                </a:solidFill>
                <a:latin typeface="+mn-lt"/>
              </a:rPr>
              <a:t>своих </a:t>
            </a:r>
            <a:br>
              <a:rPr lang="ru-RU" sz="5400" dirty="0" smtClean="0">
                <a:solidFill>
                  <a:srgbClr val="C00000"/>
                </a:solidFill>
                <a:latin typeface="+mn-lt"/>
              </a:rPr>
            </a:br>
            <a:r>
              <a:rPr lang="ru-RU" sz="5400" dirty="0" smtClean="0">
                <a:solidFill>
                  <a:srgbClr val="C00000"/>
                </a:solidFill>
                <a:latin typeface="+mn-lt"/>
              </a:rPr>
              <a:t>детей</a:t>
            </a:r>
            <a:endParaRPr lang="ru-RU" sz="5400" dirty="0">
              <a:solidFill>
                <a:srgbClr val="C00000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-main-pic" descr="Картинка 14 из 64000">
            <a:hlinkClick r:id="rId2" tgtFrame="_blank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285720" y="0"/>
            <a:ext cx="862306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ea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83320"/>
          </a:xfrm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ru-RU" sz="5400" dirty="0" smtClean="0">
                <a:ln w="6350">
                  <a:solidFill>
                    <a:srgbClr val="00B050"/>
                  </a:solidFill>
                </a:ln>
              </a:rPr>
              <a:t>Детям очень важно то, что вы чувствуете по отношению к ним - любовь или ненависть, и как вы это чувство проявляете</a:t>
            </a:r>
            <a:endParaRPr lang="ru-RU" sz="5400" dirty="0">
              <a:ln w="6350">
                <a:solidFill>
                  <a:srgbClr val="00B050"/>
                </a:solidFill>
              </a:ln>
              <a:solidFill>
                <a:srgbClr val="00B0F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im3-tub-ru.yandex.net/i?id=ba531188aa987f6dac2ff3b49ba8aa55&amp;n=33&amp;h=215&amp;w=43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62366" y="2000216"/>
            <a:ext cx="5381634" cy="485778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114800" cy="408305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+mn-lt"/>
              </a:rPr>
              <a:t>Родителями быть нелегко, </a:t>
            </a:r>
            <a:r>
              <a:rPr lang="en-US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en-US" dirty="0" smtClean="0">
                <a:solidFill>
                  <a:srgbClr val="C00000"/>
                </a:solidFill>
                <a:latin typeface="+mn-lt"/>
              </a:rPr>
            </a:br>
            <a:r>
              <a:rPr lang="ru-RU" dirty="0" smtClean="0">
                <a:solidFill>
                  <a:srgbClr val="C00000"/>
                </a:solidFill>
                <a:latin typeface="+mn-lt"/>
              </a:rPr>
              <a:t>но плохо, </a:t>
            </a:r>
            <a:r>
              <a:rPr lang="en-US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en-US" dirty="0" smtClean="0">
                <a:solidFill>
                  <a:srgbClr val="C00000"/>
                </a:solidFill>
                <a:latin typeface="+mn-lt"/>
              </a:rPr>
            </a:br>
            <a:r>
              <a:rPr lang="ru-RU" dirty="0" smtClean="0">
                <a:solidFill>
                  <a:srgbClr val="C00000"/>
                </a:solidFill>
                <a:latin typeface="+mn-lt"/>
              </a:rPr>
              <a:t>если нелегко</a:t>
            </a:r>
            <a:r>
              <a:rPr lang="en-US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en-US" dirty="0" smtClean="0">
                <a:solidFill>
                  <a:srgbClr val="C00000"/>
                </a:solidFill>
                <a:latin typeface="+mn-lt"/>
              </a:rPr>
            </a:br>
            <a:r>
              <a:rPr lang="ru-RU" dirty="0" smtClean="0">
                <a:solidFill>
                  <a:srgbClr val="C00000"/>
                </a:solidFill>
                <a:latin typeface="+mn-lt"/>
              </a:rPr>
              <a:t> от</a:t>
            </a:r>
            <a:r>
              <a:rPr lang="en-US" dirty="0" smtClean="0">
                <a:solidFill>
                  <a:srgbClr val="C00000"/>
                </a:solidFill>
                <a:latin typeface="+mn-lt"/>
              </a:rPr>
              <a:t> </a:t>
            </a:r>
            <a:r>
              <a:rPr lang="ru-RU" dirty="0" smtClean="0">
                <a:solidFill>
                  <a:srgbClr val="C00000"/>
                </a:solidFill>
                <a:effectLst/>
                <a:latin typeface="+mn-lt"/>
              </a:rPr>
              <a:t>этого</a:t>
            </a:r>
            <a:r>
              <a:rPr lang="ru-RU" dirty="0" smtClean="0">
                <a:solidFill>
                  <a:srgbClr val="C00000"/>
                </a:solidFill>
                <a:latin typeface="+mn-lt"/>
              </a:rPr>
              <a:t> </a:t>
            </a:r>
            <a:r>
              <a:rPr lang="en-US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en-US" dirty="0" smtClean="0">
                <a:solidFill>
                  <a:srgbClr val="C00000"/>
                </a:solidFill>
                <a:latin typeface="+mn-lt"/>
              </a:rPr>
            </a:br>
            <a:r>
              <a:rPr lang="ru-RU" dirty="0" smtClean="0">
                <a:solidFill>
                  <a:srgbClr val="C00000"/>
                </a:solidFill>
                <a:latin typeface="+mn-lt"/>
              </a:rPr>
              <a:t>нашим детям.</a:t>
            </a:r>
            <a:r>
              <a:rPr lang="ru-RU" dirty="0" smtClean="0">
                <a:latin typeface="+mn-lt"/>
              </a:rPr>
              <a:t/>
            </a:r>
            <a:br>
              <a:rPr lang="ru-RU" dirty="0" smtClean="0">
                <a:latin typeface="+mn-lt"/>
              </a:rPr>
            </a:br>
            <a:endParaRPr lang="ru-RU" dirty="0">
              <a:latin typeface="+mn-l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Documents and Settings\User\Рабочий стол\нед.ШМО, янв.17г\памятка\11-1.jpg"/>
          <p:cNvPicPr>
            <a:picLocks noChangeAspect="1" noChangeArrowheads="1"/>
          </p:cNvPicPr>
          <p:nvPr/>
        </p:nvPicPr>
        <p:blipFill>
          <a:blip r:embed="rId2"/>
          <a:srcRect t="11515" b="8018"/>
          <a:stretch>
            <a:fillRect/>
          </a:stretch>
        </p:blipFill>
        <p:spPr bwMode="auto">
          <a:xfrm>
            <a:off x="2786050" y="0"/>
            <a:ext cx="6017865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609600"/>
            <a:ext cx="2857520" cy="3462342"/>
          </a:xfrm>
        </p:spPr>
        <p:txBody>
          <a:bodyPr/>
          <a:lstStyle/>
          <a:p>
            <a:r>
              <a:rPr lang="ru-RU" sz="5400" dirty="0" smtClean="0">
                <a:solidFill>
                  <a:srgbClr val="C00000"/>
                </a:solidFill>
                <a:latin typeface="+mn-lt"/>
              </a:rPr>
              <a:t>Не кричите </a:t>
            </a:r>
            <a:br>
              <a:rPr lang="ru-RU" sz="5400" dirty="0" smtClean="0">
                <a:solidFill>
                  <a:srgbClr val="C00000"/>
                </a:solidFill>
                <a:latin typeface="+mn-lt"/>
              </a:rPr>
            </a:br>
            <a:r>
              <a:rPr lang="ru-RU" sz="5400" dirty="0" smtClean="0">
                <a:solidFill>
                  <a:srgbClr val="C00000"/>
                </a:solidFill>
                <a:latin typeface="+mn-lt"/>
              </a:rPr>
              <a:t>на </a:t>
            </a:r>
            <a:br>
              <a:rPr lang="ru-RU" sz="5400" dirty="0" smtClean="0">
                <a:solidFill>
                  <a:srgbClr val="C00000"/>
                </a:solidFill>
                <a:latin typeface="+mn-lt"/>
              </a:rPr>
            </a:br>
            <a:r>
              <a:rPr lang="ru-RU" sz="5400" dirty="0" smtClean="0">
                <a:solidFill>
                  <a:srgbClr val="C00000"/>
                </a:solidFill>
                <a:latin typeface="+mn-lt"/>
              </a:rPr>
              <a:t>детей </a:t>
            </a:r>
            <a:endParaRPr lang="ru-RU" sz="5400" dirty="0">
              <a:solidFill>
                <a:srgbClr val="C00000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285728"/>
            <a:ext cx="7086600" cy="1285884"/>
          </a:xfrm>
        </p:spPr>
        <p:txBody>
          <a:bodyPr/>
          <a:lstStyle/>
          <a:p>
            <a:pPr algn="ctr"/>
            <a:r>
              <a:rPr lang="ru-RU" sz="3600" dirty="0" smtClean="0">
                <a:solidFill>
                  <a:srgbClr val="C00000"/>
                </a:solidFill>
                <a:latin typeface="+mn-lt"/>
              </a:rPr>
              <a:t>Сфера взаимоотношений Взрослого и Ребёнка</a:t>
            </a:r>
            <a:endParaRPr lang="ru-RU" sz="36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http://kurganobldd.ucoz.ru/2/plakat_1.jpeg"/>
          <p:cNvPicPr>
            <a:picLocks noChangeAspect="1" noChangeArrowheads="1"/>
          </p:cNvPicPr>
          <p:nvPr/>
        </p:nvPicPr>
        <p:blipFill>
          <a:blip r:embed="rId3"/>
          <a:srcRect l="2813" t="4425" b="3982"/>
          <a:stretch>
            <a:fillRect/>
          </a:stretch>
        </p:blipFill>
        <p:spPr bwMode="auto">
          <a:xfrm>
            <a:off x="1142976" y="1714488"/>
            <a:ext cx="7405686" cy="49292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214290"/>
            <a:ext cx="7086600" cy="1571636"/>
          </a:xfrm>
        </p:spPr>
        <p:txBody>
          <a:bodyPr/>
          <a:lstStyle/>
          <a:p>
            <a:pPr algn="ctr"/>
            <a:r>
              <a:rPr lang="ru-RU" sz="3600" dirty="0" smtClean="0">
                <a:latin typeface="+mn-lt"/>
              </a:rPr>
              <a:t/>
            </a:r>
            <a:br>
              <a:rPr lang="ru-RU" sz="3600" dirty="0" smtClean="0">
                <a:latin typeface="+mn-lt"/>
              </a:rPr>
            </a:br>
            <a:r>
              <a:rPr lang="ru-RU" sz="3600" dirty="0" smtClean="0">
                <a:latin typeface="+mn-lt"/>
              </a:rPr>
              <a:t/>
            </a:r>
            <a:br>
              <a:rPr lang="ru-RU" sz="3600" dirty="0" smtClean="0">
                <a:latin typeface="+mn-lt"/>
              </a:rPr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3600" dirty="0" smtClean="0">
                <a:solidFill>
                  <a:srgbClr val="C00000"/>
                </a:solidFill>
                <a:latin typeface="+mn-lt"/>
              </a:rPr>
              <a:t>Выразить </a:t>
            </a:r>
            <a:r>
              <a:rPr lang="ru-RU" sz="3600" dirty="0" smtClean="0">
                <a:solidFill>
                  <a:srgbClr val="00B050"/>
                </a:solidFill>
                <a:latin typeface="+mn-lt"/>
              </a:rPr>
              <a:t>согласие </a:t>
            </a:r>
            <a:r>
              <a:rPr lang="ru-RU" sz="3600" dirty="0" smtClean="0">
                <a:solidFill>
                  <a:srgbClr val="C00000"/>
                </a:solidFill>
                <a:latin typeface="+mn-lt"/>
              </a:rPr>
              <a:t> или </a:t>
            </a:r>
            <a:r>
              <a:rPr lang="ru-RU" sz="3600" dirty="0" smtClean="0">
                <a:solidFill>
                  <a:srgbClr val="00B0F0"/>
                </a:solidFill>
                <a:latin typeface="+mn-lt"/>
              </a:rPr>
              <a:t>несогласие</a:t>
            </a:r>
            <a:r>
              <a:rPr lang="ru-RU" sz="3600" dirty="0" smtClean="0">
                <a:solidFill>
                  <a:srgbClr val="C00000"/>
                </a:solidFill>
                <a:latin typeface="+mn-lt"/>
              </a:rPr>
              <a:t> с высказанной мыслью о методах воспитания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2000240"/>
            <a:ext cx="9144000" cy="2017258"/>
          </a:xfrm>
        </p:spPr>
        <p:txBody>
          <a:bodyPr>
            <a:noAutofit/>
          </a:bodyPr>
          <a:lstStyle/>
          <a:p>
            <a:pPr marL="416052" indent="-342900">
              <a:spcBef>
                <a:spcPts val="0"/>
              </a:spcBef>
              <a:buFont typeface="Wingdings" pitchFamily="2" charset="2"/>
              <a:buChar char="v"/>
            </a:pPr>
            <a:r>
              <a:rPr lang="ru-RU" sz="1800" dirty="0" smtClean="0"/>
              <a:t>Когда ребёнок виновен, беседую с ним наедине, не выясняю отношения при посторонних. (</a:t>
            </a:r>
            <a:r>
              <a:rPr lang="ru-RU" sz="1800" b="1" dirty="0" smtClean="0">
                <a:solidFill>
                  <a:srgbClr val="00B050"/>
                </a:solidFill>
              </a:rPr>
              <a:t>Да,</a:t>
            </a:r>
            <a:r>
              <a:rPr lang="ru-RU" sz="1800" dirty="0" smtClean="0"/>
              <a:t> </a:t>
            </a:r>
            <a:r>
              <a:rPr lang="ru-RU" sz="1800" b="1" dirty="0" smtClean="0">
                <a:solidFill>
                  <a:srgbClr val="00B0F0"/>
                </a:solidFill>
              </a:rPr>
              <a:t>нет).</a:t>
            </a:r>
          </a:p>
          <a:p>
            <a:pPr marL="416052" indent="-342900">
              <a:spcBef>
                <a:spcPts val="0"/>
              </a:spcBef>
              <a:buFont typeface="Wingdings" pitchFamily="2" charset="2"/>
              <a:buChar char="v"/>
            </a:pPr>
            <a:r>
              <a:rPr lang="ru-RU" sz="1800" dirty="0" smtClean="0"/>
              <a:t>Сопереживаю, сочувствую своему провинившемуся ребёнку, прощаю его, верю в него. (Да, нет).</a:t>
            </a:r>
          </a:p>
          <a:p>
            <a:pPr marL="416052" indent="-342900">
              <a:spcBef>
                <a:spcPts val="0"/>
              </a:spcBef>
              <a:buFont typeface="Wingdings" pitchFamily="2" charset="2"/>
              <a:buChar char="v"/>
            </a:pPr>
            <a:r>
              <a:rPr lang="ru-RU" sz="1800" dirty="0" smtClean="0"/>
              <a:t>Ни разу не кричал(а), не наказывал(а) ребёнка. (Да, нет).</a:t>
            </a:r>
          </a:p>
          <a:p>
            <a:pPr marL="416052" indent="-342900">
              <a:spcBef>
                <a:spcPts val="0"/>
              </a:spcBef>
              <a:buFont typeface="Wingdings" pitchFamily="2" charset="2"/>
              <a:buChar char="v"/>
            </a:pPr>
            <a:r>
              <a:rPr lang="ru-RU" sz="1800" dirty="0" smtClean="0"/>
              <a:t>Не оставляю без наказания ни одного плохого поступка. (Да, нет).</a:t>
            </a:r>
          </a:p>
          <a:p>
            <a:pPr marL="416052" indent="-342900">
              <a:spcBef>
                <a:spcPts val="0"/>
              </a:spcBef>
              <a:buFont typeface="Wingdings" pitchFamily="2" charset="2"/>
              <a:buChar char="v"/>
            </a:pPr>
            <a:r>
              <a:rPr lang="ru-RU" sz="1800" dirty="0" smtClean="0"/>
              <a:t>Единственное, что действует на моего ребёнка - строгое наказание. (Да, нет).</a:t>
            </a:r>
          </a:p>
          <a:p>
            <a:pPr marL="416052" indent="-342900">
              <a:spcBef>
                <a:spcPts val="0"/>
              </a:spcBef>
              <a:buFont typeface="Wingdings" pitchFamily="2" charset="2"/>
              <a:buChar char="v"/>
            </a:pPr>
            <a:r>
              <a:rPr lang="ru-RU" sz="1800" dirty="0" smtClean="0"/>
              <a:t>Если только возможно, стараюсь не наказывать ребёнка. (Да, нет).</a:t>
            </a:r>
          </a:p>
          <a:p>
            <a:pPr marL="416052" indent="-342900">
              <a:spcBef>
                <a:spcPts val="0"/>
              </a:spcBef>
              <a:buFont typeface="Wingdings" pitchFamily="2" charset="2"/>
              <a:buChar char="v"/>
            </a:pPr>
            <a:r>
              <a:rPr lang="ru-RU" sz="1800" dirty="0" smtClean="0"/>
              <a:t>Хвалю ребёнка за каждый успех, наедине и при посторонних. (Да, нет)</a:t>
            </a:r>
          </a:p>
          <a:p>
            <a:pPr marL="416052" indent="-342900">
              <a:spcBef>
                <a:spcPts val="0"/>
              </a:spcBef>
              <a:buFont typeface="Wingdings" pitchFamily="2" charset="2"/>
              <a:buChar char="v"/>
            </a:pPr>
            <a:r>
              <a:rPr lang="ru-RU" sz="1800" dirty="0" smtClean="0"/>
              <a:t>Когда я в хорошем настроении, нередко прощаю ребёнку то, за что в дру­гое время наказал(а) бы. (Да, нет).</a:t>
            </a:r>
          </a:p>
          <a:p>
            <a:pPr marL="416052" indent="-342900">
              <a:spcBef>
                <a:spcPts val="0"/>
              </a:spcBef>
              <a:buFont typeface="Wingdings" pitchFamily="2" charset="2"/>
              <a:buChar char="v"/>
            </a:pPr>
            <a:r>
              <a:rPr lang="ru-RU" sz="1800" dirty="0" smtClean="0"/>
              <a:t>Нередко бывает так: я наказываю ребёнка, а муж (жена) тут же начинает упрекать меня в излишней строгости и утешать его (Да, нет).</a:t>
            </a:r>
          </a:p>
          <a:p>
            <a:pPr marL="416052" indent="-342900">
              <a:spcBef>
                <a:spcPts val="0"/>
              </a:spcBef>
              <a:buFont typeface="Wingdings" pitchFamily="2" charset="2"/>
              <a:buChar char="v"/>
            </a:pPr>
            <a:r>
              <a:rPr lang="ru-RU" sz="1800" dirty="0" smtClean="0"/>
              <a:t>Решение о наказании принимаю только после того, как успокоюсь и вы­ясню позицию ребёнка. (Да, нет).</a:t>
            </a:r>
            <a:endParaRPr lang="ru-RU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21993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2050" name="Picture 2" descr="C:\Documents and Settings\User\Рабочий стол\нед.ШМО, янв.17г\памятка\к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7" y="0"/>
            <a:ext cx="835824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er\Рабочий стол\нед.ШМО, янв.17г\памятка\zhiestokoie_obrashchieniie_s_dietmi_v_siemie2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214290"/>
            <a:ext cx="8858312" cy="64294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353</TotalTime>
  <Words>231</Words>
  <Application>Microsoft Office PowerPoint</Application>
  <PresentationFormat>Экран (4:3)</PresentationFormat>
  <Paragraphs>21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20" baseType="lpstr">
      <vt:lpstr>Arial</vt:lpstr>
      <vt:lpstr>Book Antiqua</vt:lpstr>
      <vt:lpstr>Calibri</vt:lpstr>
      <vt:lpstr>Lucida Sans</vt:lpstr>
      <vt:lpstr>Times New Roman</vt:lpstr>
      <vt:lpstr>Wingdings</vt:lpstr>
      <vt:lpstr>Wingdings 2</vt:lpstr>
      <vt:lpstr>Wingdings 3</vt:lpstr>
      <vt:lpstr>Апекс</vt:lpstr>
      <vt:lpstr>«ВОСПИТАНИЕ  БЕЗ  НАСИЛИЯ»</vt:lpstr>
      <vt:lpstr>Презентация PowerPoint</vt:lpstr>
      <vt:lpstr>Детям очень важно то, что вы чувствуете по отношению к ним - любовь или ненависть, и как вы это чувство проявляете</vt:lpstr>
      <vt:lpstr>Родителями быть нелегко,  но плохо,  если нелегко  от этого  нашим детям. </vt:lpstr>
      <vt:lpstr>Не кричите  на  детей </vt:lpstr>
      <vt:lpstr>Сфера взаимоотношений Взрослого и Ребёнка</vt:lpstr>
      <vt:lpstr>     Выразить согласие  или несогласие с высказанной мыслью о методах воспитания </vt:lpstr>
      <vt:lpstr>Презентация PowerPoint</vt:lpstr>
      <vt:lpstr>Презентация PowerPoint</vt:lpstr>
      <vt:lpstr>Социально-психолого-педагогическое сопровождение</vt:lpstr>
      <vt:lpstr>Берегите  своих  детей</vt:lpstr>
    </vt:vector>
  </TitlesOfParts>
  <Company>НОМЕ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«Особенности взаимоотношений  в замещающих семьях»</dc:title>
  <dc:creator>гульфира</dc:creator>
  <cp:lastModifiedBy>Пользователь</cp:lastModifiedBy>
  <cp:revision>47</cp:revision>
  <dcterms:created xsi:type="dcterms:W3CDTF">2010-11-12T18:59:54Z</dcterms:created>
  <dcterms:modified xsi:type="dcterms:W3CDTF">2020-04-27T16:56:40Z</dcterms:modified>
</cp:coreProperties>
</file>